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312" r:id="rId3"/>
    <p:sldId id="314" r:id="rId4"/>
    <p:sldId id="303" r:id="rId5"/>
    <p:sldId id="259" r:id="rId6"/>
    <p:sldId id="263" r:id="rId7"/>
    <p:sldId id="276" r:id="rId8"/>
    <p:sldId id="304" r:id="rId9"/>
    <p:sldId id="262" r:id="rId10"/>
    <p:sldId id="283" r:id="rId11"/>
    <p:sldId id="302" r:id="rId12"/>
    <p:sldId id="261" r:id="rId13"/>
    <p:sldId id="290" r:id="rId14"/>
    <p:sldId id="293" r:id="rId15"/>
    <p:sldId id="309" r:id="rId16"/>
    <p:sldId id="315" r:id="rId17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201B8D84-A11F-4D40-8901-21B3A32615C7}">
          <p14:sldIdLst>
            <p14:sldId id="256"/>
          </p14:sldIdLst>
        </p14:section>
        <p14:section name="Introduction and structure" id="{47172938-9EDC-4394-B24E-11193539A090}">
          <p14:sldIdLst>
            <p14:sldId id="312"/>
            <p14:sldId id="314"/>
            <p14:sldId id="303"/>
          </p14:sldIdLst>
        </p14:section>
        <p14:section name="General info on RIS3" id="{BB466760-35D9-4856-9D5C-994CAAE0644F}">
          <p14:sldIdLst>
            <p14:sldId id="259"/>
            <p14:sldId id="263"/>
            <p14:sldId id="276"/>
            <p14:sldId id="304"/>
          </p14:sldIdLst>
        </p14:section>
        <p14:section name="Methodology for RIS3" id="{DC6377CB-F30D-4CB3-BC71-0334663446D8}">
          <p14:sldIdLst>
            <p14:sldId id="262"/>
            <p14:sldId id="283"/>
            <p14:sldId id="302"/>
          </p14:sldIdLst>
        </p14:section>
        <p14:section name="Examples of RIS3" id="{F7977CE2-6DDC-465D-8586-946A8EE39776}">
          <p14:sldIdLst>
            <p14:sldId id="261"/>
            <p14:sldId id="290"/>
            <p14:sldId id="293"/>
          </p14:sldIdLst>
        </p14:section>
        <p14:section name="Assessments and discussion on RIS3" id="{4DD6EB27-0F89-496A-9FB5-D65ADB3F2D6D}">
          <p14:sldIdLst>
            <p14:sldId id="309"/>
          </p14:sldIdLst>
        </p14:section>
        <p14:section name="General recommendations on RIS3" id="{C22791D5-2C63-4D75-BAAF-B290E8C5AD8C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Girejko" initials="RG" lastIdx="1" clrIdx="0">
    <p:extLst>
      <p:ext uri="{19B8F6BF-5375-455C-9EA6-DF929625EA0E}">
        <p15:presenceInfo xmlns:p15="http://schemas.microsoft.com/office/powerpoint/2012/main" userId="4163dc3b8fe10e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48" autoAdjust="0"/>
    <p:restoredTop sz="95501" autoAdjust="0"/>
  </p:normalViewPr>
  <p:slideViewPr>
    <p:cSldViewPr snapToGrid="0">
      <p:cViewPr varScale="1">
        <p:scale>
          <a:sx n="69" d="100"/>
          <a:sy n="69" d="100"/>
        </p:scale>
        <p:origin x="3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B5660-7585-4BAE-865B-66E62B20232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ED045BFB-B7F7-4D48-8181-B20F524FDC20}">
      <dgm:prSet phldrT="[Text]" custT="1"/>
      <dgm:spPr/>
      <dgm:t>
        <a:bodyPr/>
        <a:lstStyle/>
        <a:p>
          <a:r>
            <a:rPr lang="uk-UA" sz="2000" noProof="0" dirty="0" smtClean="0"/>
            <a:t>Наукова, технологічна та економічна спеціалізація у розвитку порівняльних переваг та стимулювання економічного зростання</a:t>
          </a:r>
          <a:endParaRPr lang="uk-UA" sz="2000" noProof="0" dirty="0"/>
        </a:p>
      </dgm:t>
    </dgm:pt>
    <dgm:pt modelId="{CA461C7B-36B3-4453-A445-B18BEB73A32F}" type="parTrans" cxnId="{7E725445-60C4-43A1-9C48-E35165E7F16F}">
      <dgm:prSet/>
      <dgm:spPr/>
      <dgm:t>
        <a:bodyPr/>
        <a:lstStyle/>
        <a:p>
          <a:endParaRPr lang="en-GB"/>
        </a:p>
      </dgm:t>
    </dgm:pt>
    <dgm:pt modelId="{8A530EF5-9E03-40BA-BFD8-DE26920CEEE7}" type="sibTrans" cxnId="{7E725445-60C4-43A1-9C48-E35165E7F16F}">
      <dgm:prSet/>
      <dgm:spPr/>
      <dgm:t>
        <a:bodyPr/>
        <a:lstStyle/>
        <a:p>
          <a:endParaRPr lang="en-GB"/>
        </a:p>
      </dgm:t>
    </dgm:pt>
    <dgm:pt modelId="{8D651C21-B064-46AA-99D7-9235185640F7}">
      <dgm:prSet phldrT="[Text]" custT="1"/>
      <dgm:spPr/>
      <dgm:t>
        <a:bodyPr/>
        <a:lstStyle/>
        <a:p>
          <a:r>
            <a:rPr lang="uk-UA" sz="2000" noProof="0" dirty="0" smtClean="0"/>
            <a:t>Управлінський підхід з ключовою роллю регіонів, приватних зацікавлених сторін та підприємців у перетворенні </a:t>
          </a:r>
          <a:r>
            <a:rPr lang="de-DE" sz="2000" noProof="0" dirty="0" smtClean="0"/>
            <a:t>S3 </a:t>
          </a:r>
          <a:r>
            <a:rPr lang="uk-UA" sz="2000" noProof="0" dirty="0" smtClean="0"/>
            <a:t>в економічні та соціальні вигоди</a:t>
          </a:r>
          <a:endParaRPr lang="en-GB" sz="2000" noProof="0" dirty="0"/>
        </a:p>
      </dgm:t>
    </dgm:pt>
    <dgm:pt modelId="{B61B7DB1-116B-4FB9-8188-41C2E378EE4A}" type="parTrans" cxnId="{C128ED28-8D33-4DE5-BAE2-894F4393BE59}">
      <dgm:prSet/>
      <dgm:spPr/>
      <dgm:t>
        <a:bodyPr/>
        <a:lstStyle/>
        <a:p>
          <a:endParaRPr lang="en-GB"/>
        </a:p>
      </dgm:t>
    </dgm:pt>
    <dgm:pt modelId="{D82E1603-9BA1-4DBE-94F7-54CF8E8C7930}" type="sibTrans" cxnId="{C128ED28-8D33-4DE5-BAE2-894F4393BE59}">
      <dgm:prSet/>
      <dgm:spPr/>
      <dgm:t>
        <a:bodyPr/>
        <a:lstStyle/>
        <a:p>
          <a:endParaRPr lang="en-GB"/>
        </a:p>
      </dgm:t>
    </dgm:pt>
    <dgm:pt modelId="{59DC370C-70DB-4545-A7CC-D0D1B7198ADE}">
      <dgm:prSet custT="1"/>
      <dgm:spPr/>
      <dgm:t>
        <a:bodyPr/>
        <a:lstStyle/>
        <a:p>
          <a:r>
            <a:rPr lang="uk-UA" sz="2000" dirty="0" smtClean="0"/>
            <a:t>Аналіз політики для визначення областей сучасної або майбутньої порівняльної переваги</a:t>
          </a:r>
          <a:endParaRPr lang="en-GB" sz="2000" noProof="0" dirty="0"/>
        </a:p>
      </dgm:t>
    </dgm:pt>
    <dgm:pt modelId="{DF2D1287-66B2-4E3C-8236-9B9358A9E9DF}" type="parTrans" cxnId="{2E85E8CC-B88E-400F-8DAF-7E5EDFBC9EB3}">
      <dgm:prSet/>
      <dgm:spPr/>
      <dgm:t>
        <a:bodyPr/>
        <a:lstStyle/>
        <a:p>
          <a:endParaRPr lang="en-GB"/>
        </a:p>
      </dgm:t>
    </dgm:pt>
    <dgm:pt modelId="{222816ED-A778-4ECB-BE7C-1812DE9421D2}" type="sibTrans" cxnId="{2E85E8CC-B88E-400F-8DAF-7E5EDFBC9EB3}">
      <dgm:prSet/>
      <dgm:spPr/>
      <dgm:t>
        <a:bodyPr/>
        <a:lstStyle/>
        <a:p>
          <a:endParaRPr lang="en-GB"/>
        </a:p>
      </dgm:t>
    </dgm:pt>
    <dgm:pt modelId="{C0F618F0-F5BC-4001-B81F-73E2B4FBE0F7}" type="pres">
      <dgm:prSet presAssocID="{EB9B5660-7585-4BAE-865B-66E62B2023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B4DAB0F-5843-4CAC-B285-603C91E72DB1}" type="pres">
      <dgm:prSet presAssocID="{ED045BFB-B7F7-4D48-8181-B20F524FDC2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0A9C40-F037-4FF4-A0C7-AA5C642175C6}" type="pres">
      <dgm:prSet presAssocID="{8A530EF5-9E03-40BA-BFD8-DE26920CEEE7}" presName="sibTrans" presStyleCnt="0"/>
      <dgm:spPr/>
    </dgm:pt>
    <dgm:pt modelId="{53BA570E-5D6C-4BE9-AA05-E19BDDF3127E}" type="pres">
      <dgm:prSet presAssocID="{59DC370C-70DB-4545-A7CC-D0D1B7198AD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6D3524-9B6E-4971-90AC-6C6C7227AF14}" type="pres">
      <dgm:prSet presAssocID="{222816ED-A778-4ECB-BE7C-1812DE9421D2}" presName="sibTrans" presStyleCnt="0"/>
      <dgm:spPr/>
    </dgm:pt>
    <dgm:pt modelId="{35190E8D-96B0-4839-AF56-5383851EA20D}" type="pres">
      <dgm:prSet presAssocID="{8D651C21-B064-46AA-99D7-9235185640F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D04B1FA-EC0F-48C4-9E1D-46A2AD3237C5}" type="presOf" srcId="{8D651C21-B064-46AA-99D7-9235185640F7}" destId="{35190E8D-96B0-4839-AF56-5383851EA20D}" srcOrd="0" destOrd="0" presId="urn:microsoft.com/office/officeart/2005/8/layout/default"/>
    <dgm:cxn modelId="{7E725445-60C4-43A1-9C48-E35165E7F16F}" srcId="{EB9B5660-7585-4BAE-865B-66E62B202329}" destId="{ED045BFB-B7F7-4D48-8181-B20F524FDC20}" srcOrd="0" destOrd="0" parTransId="{CA461C7B-36B3-4453-A445-B18BEB73A32F}" sibTransId="{8A530EF5-9E03-40BA-BFD8-DE26920CEEE7}"/>
    <dgm:cxn modelId="{C128ED28-8D33-4DE5-BAE2-894F4393BE59}" srcId="{EB9B5660-7585-4BAE-865B-66E62B202329}" destId="{8D651C21-B064-46AA-99D7-9235185640F7}" srcOrd="2" destOrd="0" parTransId="{B61B7DB1-116B-4FB9-8188-41C2E378EE4A}" sibTransId="{D82E1603-9BA1-4DBE-94F7-54CF8E8C7930}"/>
    <dgm:cxn modelId="{C3DFE0CD-587E-4645-A992-0E45832B6405}" type="presOf" srcId="{EB9B5660-7585-4BAE-865B-66E62B202329}" destId="{C0F618F0-F5BC-4001-B81F-73E2B4FBE0F7}" srcOrd="0" destOrd="0" presId="urn:microsoft.com/office/officeart/2005/8/layout/default"/>
    <dgm:cxn modelId="{2E85E8CC-B88E-400F-8DAF-7E5EDFBC9EB3}" srcId="{EB9B5660-7585-4BAE-865B-66E62B202329}" destId="{59DC370C-70DB-4545-A7CC-D0D1B7198ADE}" srcOrd="1" destOrd="0" parTransId="{DF2D1287-66B2-4E3C-8236-9B9358A9E9DF}" sibTransId="{222816ED-A778-4ECB-BE7C-1812DE9421D2}"/>
    <dgm:cxn modelId="{A5666A97-3B75-44E3-BBB2-A6405B2CFE89}" type="presOf" srcId="{ED045BFB-B7F7-4D48-8181-B20F524FDC20}" destId="{CB4DAB0F-5843-4CAC-B285-603C91E72DB1}" srcOrd="0" destOrd="0" presId="urn:microsoft.com/office/officeart/2005/8/layout/default"/>
    <dgm:cxn modelId="{716B8EEE-C1B5-4180-97E4-1DFBCC465BD6}" type="presOf" srcId="{59DC370C-70DB-4545-A7CC-D0D1B7198ADE}" destId="{53BA570E-5D6C-4BE9-AA05-E19BDDF3127E}" srcOrd="0" destOrd="0" presId="urn:microsoft.com/office/officeart/2005/8/layout/default"/>
    <dgm:cxn modelId="{A0A7FF85-A6E6-4540-80C2-E764887FFC85}" type="presParOf" srcId="{C0F618F0-F5BC-4001-B81F-73E2B4FBE0F7}" destId="{CB4DAB0F-5843-4CAC-B285-603C91E72DB1}" srcOrd="0" destOrd="0" presId="urn:microsoft.com/office/officeart/2005/8/layout/default"/>
    <dgm:cxn modelId="{AE5D9561-B6C2-42BB-999B-3E02E6DD1B62}" type="presParOf" srcId="{C0F618F0-F5BC-4001-B81F-73E2B4FBE0F7}" destId="{820A9C40-F037-4FF4-A0C7-AA5C642175C6}" srcOrd="1" destOrd="0" presId="urn:microsoft.com/office/officeart/2005/8/layout/default"/>
    <dgm:cxn modelId="{B112527B-A74D-4D2C-8D29-BD99B7086AA0}" type="presParOf" srcId="{C0F618F0-F5BC-4001-B81F-73E2B4FBE0F7}" destId="{53BA570E-5D6C-4BE9-AA05-E19BDDF3127E}" srcOrd="2" destOrd="0" presId="urn:microsoft.com/office/officeart/2005/8/layout/default"/>
    <dgm:cxn modelId="{A995EF1E-B46F-4431-B7C9-BB42147387C5}" type="presParOf" srcId="{C0F618F0-F5BC-4001-B81F-73E2B4FBE0F7}" destId="{696D3524-9B6E-4971-90AC-6C6C7227AF14}" srcOrd="3" destOrd="0" presId="urn:microsoft.com/office/officeart/2005/8/layout/default"/>
    <dgm:cxn modelId="{DCCB4CE3-0E35-4FC8-BFB6-46F062C7675F}" type="presParOf" srcId="{C0F618F0-F5BC-4001-B81F-73E2B4FBE0F7}" destId="{35190E8D-96B0-4839-AF56-5383851EA20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DAB0F-5843-4CAC-B285-603C91E72DB1}">
      <dsp:nvSpPr>
        <dsp:cNvPr id="0" name=""/>
        <dsp:cNvSpPr/>
      </dsp:nvSpPr>
      <dsp:spPr>
        <a:xfrm>
          <a:off x="942" y="588412"/>
          <a:ext cx="3674929" cy="22049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Наукова, технологічна та економічна спеціалізація у розвитку порівняльних переваг та стимулювання економічного зростання</a:t>
          </a:r>
          <a:endParaRPr lang="uk-UA" sz="2000" kern="1200" noProof="0" dirty="0"/>
        </a:p>
      </dsp:txBody>
      <dsp:txXfrm>
        <a:off x="942" y="588412"/>
        <a:ext cx="3674929" cy="2204957"/>
      </dsp:txXfrm>
    </dsp:sp>
    <dsp:sp modelId="{53BA570E-5D6C-4BE9-AA05-E19BDDF3127E}">
      <dsp:nvSpPr>
        <dsp:cNvPr id="0" name=""/>
        <dsp:cNvSpPr/>
      </dsp:nvSpPr>
      <dsp:spPr>
        <a:xfrm>
          <a:off x="4043364" y="588412"/>
          <a:ext cx="3674929" cy="22049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Аналіз політики для визначення областей сучасної або майбутньої порівняльної переваги</a:t>
          </a:r>
          <a:endParaRPr lang="en-GB" sz="2000" kern="1200" noProof="0" dirty="0"/>
        </a:p>
      </dsp:txBody>
      <dsp:txXfrm>
        <a:off x="4043364" y="588412"/>
        <a:ext cx="3674929" cy="2204957"/>
      </dsp:txXfrm>
    </dsp:sp>
    <dsp:sp modelId="{35190E8D-96B0-4839-AF56-5383851EA20D}">
      <dsp:nvSpPr>
        <dsp:cNvPr id="0" name=""/>
        <dsp:cNvSpPr/>
      </dsp:nvSpPr>
      <dsp:spPr>
        <a:xfrm>
          <a:off x="2022153" y="3160862"/>
          <a:ext cx="3674929" cy="22049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noProof="0" dirty="0" smtClean="0"/>
            <a:t>Управлінський підхід з ключовою роллю регіонів, приватних зацікавлених сторін та підприємців у перетворенні </a:t>
          </a:r>
          <a:r>
            <a:rPr lang="de-DE" sz="2000" kern="1200" noProof="0" dirty="0" smtClean="0"/>
            <a:t>S3 </a:t>
          </a:r>
          <a:r>
            <a:rPr lang="uk-UA" sz="2000" kern="1200" noProof="0" dirty="0" smtClean="0"/>
            <a:t>в економічні та соціальні вигоди</a:t>
          </a:r>
          <a:endParaRPr lang="en-GB" sz="2000" kern="1200" noProof="0" dirty="0"/>
        </a:p>
      </dsp:txBody>
      <dsp:txXfrm>
        <a:off x="2022153" y="3160862"/>
        <a:ext cx="3674929" cy="2204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6F73-4621-4965-91A8-FEDD19483086}" type="datetimeFigureOut">
              <a:rPr lang="uk-UA" smtClean="0"/>
              <a:t>23.09.2019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2321A-0A19-40D0-B457-DCA8F103D7F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463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7A1444-5E62-4068-9A9E-486D0A9D9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A410350-AD08-4980-9E32-3E1BEC3AC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8B2FD3-7878-491E-ABE4-B0C430D0A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E97B14-8130-4264-B7FC-0BDBD402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58E72C-77A3-424A-A78B-DBDE8F09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5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03E9D8-0C89-442B-BA15-BB08C6977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90A49D-ED7C-4D09-8DAB-A192D0D35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B3F9B8C-C64B-42DE-A778-AB3D96720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FABA52D-64C3-4CDC-B493-A80D4199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DAAE87-E0DA-421E-B5F8-48335B5F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92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1CF0A85-B200-4022-A674-D8EDDCEB9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3A561C0-9335-49DE-BA0A-E207B8F38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EA4A9C-5DA0-4C5E-91D0-97DEE344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480C70-32B5-4121-BA8A-81A71CF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F1B02B-FD96-476F-8097-18836F56D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07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B2ECD8-855B-457F-A9FB-6FB7EC593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C5EAC4-B3A0-4D39-AEDB-32E551423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C6FC42-E207-44D8-8471-D6FB56E4E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E5B83D-DE29-4E3D-B791-190C306E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5CD026-1F9A-41A0-89EE-523ABC0D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75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C205B9-9B98-4DDE-B1D2-A54CF397A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CD9C27-E9DC-4285-BFBD-22327EC5E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CF7B62-B4DE-4FFA-9824-430F108D1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493DB3-EDDC-46EF-BC6F-73483D8FB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10EDCD-29AF-47EF-A3AC-02676255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91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264F3A-AC92-42D2-A741-06916F68D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553782-24BD-4640-8E7A-DFB86E218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22555C-C09D-42A1-BDD8-DD9B38DEDA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47895E6-7175-4273-9B6A-F2C8DC37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7BAF8B-5963-4111-B4F2-C50CA016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B6C016-9347-4AA4-93C7-BA39185F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70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C9AD68-E0AA-49F0-8520-6A33D9662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4EAE000-5338-4594-951B-6966C1FCE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687938-67B9-4F03-B3C9-00DF53882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088D35E-189E-4FDE-8A2E-C812B2BBC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C7EF02C-A56D-4896-9306-6B7D05F78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A0BF3B0-0360-42D9-9C2D-CB075DB0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A4040CD-991E-4B8F-88CA-12C65735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163A4CC-BDF7-4F3E-99BB-445A0584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39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57C5B4-BD94-4DA1-A3CC-EE65EA65A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A913FEC-7BFA-4F0B-81D7-393CF4F1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319F4D9-1B65-4986-9B48-38BF6EC07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E6F9D93-96C2-41D0-B723-D0DB1E03E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67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84211C-96CB-4B6E-87CC-B0690BCD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92762D6-52D6-4355-8397-4A57346D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E0D348-CEBC-4594-8C80-619E6C19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14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2CD91E-8A72-4202-AC40-6F112FB0F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EFD280-A557-4136-A35F-4AD19C5F9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88E9692-C7DF-4FF4-BA46-9D02296FC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C7B8847-B18C-49E6-8F17-395C0CAB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D1B9F2-A273-444D-A1D0-6557B5662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26A82CF-7BB1-4D78-B45C-36AA7E8B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02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756284-F13E-48B7-8DC1-E24B57873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2E4BE90-1243-4D1C-B371-D1D77A7C4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9EB0362-E0C7-483B-80D7-B2E3CEC81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C4720E-1C3F-4E2D-8815-6081C198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FD1ABE-E470-4907-A5E8-3F8CFD462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462DB40-54F3-40E6-8CA0-0CE50222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35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01D0C88-F0BC-4027-BD25-888FA802C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BCADCF7-6420-4F3D-B995-DC10F732A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66E02E-125B-4976-AFCA-47BACD0EE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B5BF9-1553-4496-BFCD-192C74805483}" type="datetimeFigureOut">
              <a:rPr lang="en-GB" smtClean="0"/>
              <a:t>23/09/2019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B6BD41B-E61D-4668-9BAC-FCE351A20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C08952-3023-4F5E-B4A9-82CF8502E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7FC92-CA93-447C-A948-8F5E3458FC5B}" type="slidenum">
              <a:rPr lang="en-GB" smtClean="0"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hacklibraryschool.com/2012/11/14/getting-along-with-computer-science-fol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3platform.jrc.ec.europa.eu/regions/PL22/tags/PL2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3platform.jrc.ec.europa.eu/regions/DE2/tags/DE2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ec.europa.eu/invest-in-research/pdf/download_en/selected_papers_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ecd.org/innovation/inno/smart-specialisation.pdf" TargetMode="External"/><Relationship Id="rId2" Type="http://schemas.openxmlformats.org/officeDocument/2006/relationships/hyperlink" Target="https://cor.europa.eu/en/news/Pages/Smart-specialisation-plays-an-important-role-in-promoting-territorial-cohesion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DC3F5FA-2DEC-4CE8-ABF0-51C073592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62978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Стратегія регіонального розвитку до 2027р з інтеграцією смарт (розумної)- </a:t>
            </a:r>
            <a:r>
              <a:rPr lang="uk-UA" b="1" dirty="0">
                <a:solidFill>
                  <a:srgbClr val="0070C0"/>
                </a:solidFill>
              </a:rPr>
              <a:t>спеціалізації (RIS3, S3</a:t>
            </a:r>
            <a:r>
              <a:rPr lang="uk-UA" b="1" dirty="0" smtClean="0">
                <a:solidFill>
                  <a:srgbClr val="0070C0"/>
                </a:solidFill>
              </a:rPr>
              <a:t>)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CA74AFC5-4934-48D4-80F4-27B8B0AF6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06761"/>
            <a:ext cx="10515600" cy="2470202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uk-UA" dirty="0" smtClean="0"/>
              <a:t>Олександр </a:t>
            </a:r>
            <a:r>
              <a:rPr lang="uk-UA" dirty="0" err="1" smtClean="0"/>
              <a:t>Волошинський</a:t>
            </a:r>
            <a:endParaRPr lang="en-GB" dirty="0" smtClean="0"/>
          </a:p>
          <a:p>
            <a:pPr marL="0" indent="0" algn="ctr">
              <a:buNone/>
            </a:pPr>
            <a:r>
              <a:rPr lang="uk-UA" dirty="0" smtClean="0"/>
              <a:t>Сєвєродонецьк</a:t>
            </a:r>
            <a:r>
              <a:rPr lang="en-GB" dirty="0" smtClean="0"/>
              <a:t>, </a:t>
            </a:r>
            <a:r>
              <a:rPr lang="uk-UA" dirty="0" smtClean="0"/>
              <a:t>24</a:t>
            </a:r>
            <a:r>
              <a:rPr lang="uk-UA" dirty="0" smtClean="0"/>
              <a:t>.09.</a:t>
            </a:r>
            <a:r>
              <a:rPr lang="en-GB" dirty="0" smtClean="0"/>
              <a:t>201</a:t>
            </a:r>
            <a:r>
              <a:rPr lang="uk-UA" dirty="0" smtClean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54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2F26CFD-59EE-4181-B5C1-72C171BD7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rgbClr val="0070C0"/>
                </a:solidFill>
              </a:rPr>
              <a:t>Вироб</a:t>
            </a:r>
            <a:r>
              <a:rPr lang="uk-UA" dirty="0" err="1">
                <a:solidFill>
                  <a:srgbClr val="0070C0"/>
                </a:solidFill>
              </a:rPr>
              <a:t>лення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загального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бачення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uk-UA" dirty="0">
                <a:solidFill>
                  <a:srgbClr val="0070C0"/>
                </a:solidFill>
              </a:rPr>
              <a:t>щодо </a:t>
            </a:r>
            <a:r>
              <a:rPr lang="en-GB" dirty="0" err="1">
                <a:solidFill>
                  <a:srgbClr val="0070C0"/>
                </a:solidFill>
              </a:rPr>
              <a:t>майбутн</a:t>
            </a:r>
            <a:r>
              <a:rPr lang="uk-UA" dirty="0" err="1">
                <a:solidFill>
                  <a:srgbClr val="0070C0"/>
                </a:solidFill>
              </a:rPr>
              <a:t>ього</a:t>
            </a:r>
            <a:r>
              <a:rPr lang="en-GB" dirty="0">
                <a:solidFill>
                  <a:srgbClr val="0070C0"/>
                </a:solidFill>
              </a:rPr>
              <a:t> країни / регіону</a:t>
            </a: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F40776DE-49C1-42BC-BCB9-A76137173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26427" y="1517197"/>
            <a:ext cx="4585606" cy="4106635"/>
          </a:xfrm>
        </p:spPr>
      </p:pic>
      <p:sp>
        <p:nvSpPr>
          <p:cNvPr id="16" name="Symbol zastępczy zawartości 1">
            <a:extLst>
              <a:ext uri="{FF2B5EF4-FFF2-40B4-BE49-F238E27FC236}">
                <a16:creationId xmlns:a16="http://schemas.microsoft.com/office/drawing/2014/main" id="{9EB350E4-00AA-4717-B4F1-2AF4A8DC35FD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3788227" cy="5116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rgbClr val="FF0000"/>
                </a:solidFill>
              </a:rPr>
              <a:t>Бачення має відповідати регіональному контексту (</a:t>
            </a:r>
            <a:r>
              <a:rPr lang="en-GB" sz="2000" b="1" dirty="0" err="1">
                <a:solidFill>
                  <a:srgbClr val="FF0000"/>
                </a:solidFill>
              </a:rPr>
              <a:t>основн</a:t>
            </a:r>
            <a:r>
              <a:rPr lang="uk-UA" sz="2000" b="1" dirty="0" err="1">
                <a:solidFill>
                  <a:srgbClr val="FF0000"/>
                </a:solidFill>
              </a:rPr>
              <a:t>им</a:t>
            </a:r>
            <a:r>
              <a:rPr lang="uk-UA" sz="2000" b="1" dirty="0">
                <a:solidFill>
                  <a:srgbClr val="FF0000"/>
                </a:solidFill>
              </a:rPr>
              <a:t> напрямам</a:t>
            </a:r>
            <a:r>
              <a:rPr lang="en-GB" sz="2000" b="1" dirty="0">
                <a:solidFill>
                  <a:srgbClr val="FF0000"/>
                </a:solidFill>
              </a:rPr>
              <a:t> стратегій):</a:t>
            </a:r>
            <a:endParaRPr lang="pl-PL" sz="2000" b="1" dirty="0">
              <a:solidFill>
                <a:srgbClr val="FF0000"/>
              </a:solidFill>
            </a:endParaRPr>
          </a:p>
          <a:p>
            <a:r>
              <a:rPr lang="en-GB" sz="2000" b="1" dirty="0" err="1"/>
              <a:t>Грунту</a:t>
            </a:r>
            <a:r>
              <a:rPr lang="uk-UA" sz="2000" b="1" dirty="0"/>
              <a:t>вати</a:t>
            </a:r>
            <a:r>
              <a:rPr lang="en-GB" sz="2000" b="1" dirty="0" err="1"/>
              <a:t>сь</a:t>
            </a:r>
            <a:r>
              <a:rPr lang="en-GB" sz="2000" b="1" dirty="0"/>
              <a:t> на </a:t>
            </a:r>
            <a:r>
              <a:rPr lang="en-GB" sz="2000" b="1" dirty="0" err="1"/>
              <a:t>поточних</a:t>
            </a:r>
            <a:r>
              <a:rPr lang="en-GB" sz="2000" b="1" dirty="0"/>
              <a:t> </a:t>
            </a:r>
            <a:r>
              <a:rPr lang="en-GB" sz="2000" b="1" dirty="0" err="1"/>
              <a:t>переваг</a:t>
            </a:r>
            <a:r>
              <a:rPr lang="uk-UA" sz="2000" b="1" dirty="0"/>
              <a:t>ах</a:t>
            </a:r>
            <a:r>
              <a:rPr lang="en-GB" sz="2000" b="1" dirty="0"/>
              <a:t> (</a:t>
            </a:r>
            <a:r>
              <a:rPr lang="en-GB" sz="2000" b="1" dirty="0" err="1"/>
              <a:t>наук</a:t>
            </a:r>
            <a:r>
              <a:rPr lang="uk-UA" sz="2000" b="1" dirty="0" err="1"/>
              <a:t>ових</a:t>
            </a:r>
            <a:r>
              <a:rPr lang="en-GB" sz="2000" b="1" dirty="0"/>
              <a:t>/</a:t>
            </a:r>
            <a:r>
              <a:rPr lang="uk-UA" sz="2000" b="1" dirty="0"/>
              <a:t> </a:t>
            </a:r>
            <a:r>
              <a:rPr lang="en-GB" sz="2000" b="1" dirty="0" err="1"/>
              <a:t>технологі</a:t>
            </a:r>
            <a:r>
              <a:rPr lang="uk-UA" sz="2000" b="1" dirty="0" err="1"/>
              <a:t>чних</a:t>
            </a:r>
            <a:r>
              <a:rPr lang="en-GB" sz="2000" b="1" dirty="0"/>
              <a:t> </a:t>
            </a:r>
            <a:r>
              <a:rPr lang="en-GB" sz="2000" b="1" dirty="0" err="1"/>
              <a:t>або</a:t>
            </a:r>
            <a:r>
              <a:rPr lang="en-GB" sz="2000" b="1" dirty="0"/>
              <a:t> </a:t>
            </a:r>
            <a:r>
              <a:rPr lang="uk-UA" sz="2000" b="1" dirty="0"/>
              <a:t>їх комбінуванні </a:t>
            </a:r>
            <a:r>
              <a:rPr lang="en-GB" sz="2000" b="1" dirty="0"/>
              <a:t>- найбільш розвинені регіони)</a:t>
            </a:r>
            <a:endParaRPr lang="pl-PL" sz="2000" b="1" dirty="0"/>
          </a:p>
          <a:p>
            <a:r>
              <a:rPr lang="en-GB" sz="2000" b="1" dirty="0" err="1"/>
              <a:t>Підтрим</a:t>
            </a:r>
            <a:r>
              <a:rPr lang="uk-UA" sz="2000" b="1" dirty="0" err="1"/>
              <a:t>увати</a:t>
            </a:r>
            <a:r>
              <a:rPr lang="en-GB" sz="2000" b="1" dirty="0"/>
              <a:t> </a:t>
            </a:r>
            <a:r>
              <a:rPr lang="en-GB" sz="2000" b="1" dirty="0" err="1"/>
              <a:t>соціально-економічн</a:t>
            </a:r>
            <a:r>
              <a:rPr lang="uk-UA" sz="2000" b="1" dirty="0"/>
              <a:t>і</a:t>
            </a:r>
            <a:r>
              <a:rPr lang="en-GB" sz="2000" b="1" dirty="0"/>
              <a:t> </a:t>
            </a:r>
            <a:r>
              <a:rPr lang="en-GB" sz="2000" b="1" dirty="0" err="1"/>
              <a:t>перетворен</a:t>
            </a:r>
            <a:r>
              <a:rPr lang="uk-UA" sz="2000" b="1" dirty="0"/>
              <a:t>ня</a:t>
            </a:r>
            <a:r>
              <a:rPr lang="en-GB" sz="2000" b="1" dirty="0"/>
              <a:t> (реконверсія або ідентифікація нового кордону)</a:t>
            </a:r>
            <a:endParaRPr lang="pl-PL" sz="2000" b="1" dirty="0"/>
          </a:p>
          <a:p>
            <a:r>
              <a:rPr lang="uk-UA" sz="2000" b="1" dirty="0" smtClean="0"/>
              <a:t>Наздоганяти</a:t>
            </a:r>
            <a:r>
              <a:rPr lang="en-GB" sz="2000" b="1" dirty="0"/>
              <a:t>: </a:t>
            </a:r>
            <a:r>
              <a:rPr lang="ru-RU" sz="2000" b="1" dirty="0" err="1"/>
              <a:t>створення</a:t>
            </a:r>
            <a:r>
              <a:rPr lang="ru-RU" sz="2000" b="1" dirty="0"/>
              <a:t> </a:t>
            </a:r>
            <a:r>
              <a:rPr lang="ru-RU" sz="2000" b="1" dirty="0" err="1"/>
              <a:t>можливостей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базуються</a:t>
            </a:r>
            <a:r>
              <a:rPr lang="ru-RU" sz="2000" b="1" dirty="0"/>
              <a:t> на </a:t>
            </a:r>
            <a:r>
              <a:rPr lang="ru-RU" sz="2000" b="1" dirty="0" err="1"/>
              <a:t>знаннях</a:t>
            </a:r>
            <a:r>
              <a:rPr lang="ru-RU" sz="2000" b="1" dirty="0"/>
              <a:t> (</a:t>
            </a:r>
            <a:r>
              <a:rPr lang="ru-RU" sz="2000" b="1" dirty="0" err="1"/>
              <a:t>найменш</a:t>
            </a:r>
            <a:r>
              <a:rPr lang="ru-RU" sz="2000" b="1" dirty="0"/>
              <a:t> </a:t>
            </a:r>
            <a:r>
              <a:rPr lang="ru-RU" sz="2000" b="1" dirty="0" err="1"/>
              <a:t>розвинені</a:t>
            </a:r>
            <a:r>
              <a:rPr lang="ru-RU" sz="2000" b="1" dirty="0"/>
              <a:t> </a:t>
            </a:r>
            <a:r>
              <a:rPr lang="ru-RU" sz="2000" b="1" dirty="0" err="1"/>
              <a:t>регіони</a:t>
            </a:r>
            <a:r>
              <a:rPr lang="ru-RU" sz="2000" b="1" dirty="0"/>
              <a:t>)</a:t>
            </a:r>
            <a:endParaRPr lang="en-GB" sz="2000" b="1" dirty="0"/>
          </a:p>
        </p:txBody>
      </p:sp>
      <p:sp>
        <p:nvSpPr>
          <p:cNvPr id="19" name="Symbol zastępczy zawartości 1">
            <a:extLst>
              <a:ext uri="{FF2B5EF4-FFF2-40B4-BE49-F238E27FC236}">
                <a16:creationId xmlns:a16="http://schemas.microsoft.com/office/drawing/2014/main" id="{6EFCA383-939D-4793-BEA9-73F9552E5845}"/>
              </a:ext>
            </a:extLst>
          </p:cNvPr>
          <p:cNvSpPr txBox="1">
            <a:spLocks/>
          </p:cNvSpPr>
          <p:nvPr/>
        </p:nvSpPr>
        <p:spPr>
          <a:xfrm>
            <a:off x="9341427" y="3429000"/>
            <a:ext cx="2119746" cy="261257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2000" b="1" dirty="0">
                <a:solidFill>
                  <a:srgbClr val="FF0000"/>
                </a:solidFill>
              </a:rPr>
              <a:t>Бачення має </a:t>
            </a:r>
            <a:r>
              <a:rPr lang="en-GB" sz="2000" b="1" dirty="0" err="1">
                <a:solidFill>
                  <a:srgbClr val="FF0000"/>
                </a:solidFill>
              </a:rPr>
              <a:t>також</a:t>
            </a:r>
            <a:r>
              <a:rPr lang="en-GB" sz="2000" b="1" dirty="0">
                <a:solidFill>
                  <a:srgbClr val="FF0000"/>
                </a:solidFill>
              </a:rPr>
              <a:t> враховувати внутрішні та </a:t>
            </a:r>
            <a:r>
              <a:rPr lang="en-GB" sz="2000" b="1" dirty="0" err="1">
                <a:solidFill>
                  <a:srgbClr val="FF0000"/>
                </a:solidFill>
              </a:rPr>
              <a:t>зовнішні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uk-UA" sz="2000" b="1" dirty="0">
                <a:solidFill>
                  <a:srgbClr val="FF0000"/>
                </a:solidFill>
              </a:rPr>
              <a:t>зв</a:t>
            </a:r>
            <a:r>
              <a:rPr lang="en-US" sz="2000" b="1" dirty="0">
                <a:solidFill>
                  <a:srgbClr val="FF0000"/>
                </a:solidFill>
              </a:rPr>
              <a:t>’</a:t>
            </a:r>
            <a:r>
              <a:rPr lang="uk-UA" sz="2000" b="1" dirty="0" err="1">
                <a:solidFill>
                  <a:srgbClr val="FF0000"/>
                </a:solidFill>
              </a:rPr>
              <a:t>язки</a:t>
            </a:r>
            <a:r>
              <a:rPr lang="en-GB" sz="2000" b="1" dirty="0">
                <a:solidFill>
                  <a:srgbClr val="FF0000"/>
                </a:solidFill>
              </a:rPr>
              <a:t> (</a:t>
            </a:r>
            <a:r>
              <a:rPr lang="uk-UA" sz="2000" b="1" dirty="0">
                <a:solidFill>
                  <a:srgbClr val="FF0000"/>
                </a:solidFill>
              </a:rPr>
              <a:t>к</a:t>
            </a:r>
            <a:r>
              <a:rPr lang="en-GB" sz="2000" b="1" dirty="0" err="1">
                <a:solidFill>
                  <a:srgbClr val="FF0000"/>
                </a:solidFill>
              </a:rPr>
              <a:t>омпактність</a:t>
            </a:r>
            <a:r>
              <a:rPr lang="en-GB" sz="2000" b="1" dirty="0">
                <a:solidFill>
                  <a:srgbClr val="FF0000"/>
                </a:solidFill>
              </a:rPr>
              <a:t>, центр-периферія)</a:t>
            </a:r>
          </a:p>
        </p:txBody>
      </p:sp>
    </p:spTree>
    <p:extLst>
      <p:ext uri="{BB962C8B-B14F-4D97-AF65-F5344CB8AC3E}">
        <p14:creationId xmlns:p14="http://schemas.microsoft.com/office/powerpoint/2010/main" val="233413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trzałka: prążkowana w prawo 12">
            <a:extLst>
              <a:ext uri="{FF2B5EF4-FFF2-40B4-BE49-F238E27FC236}">
                <a16:creationId xmlns:a16="http://schemas.microsoft.com/office/drawing/2014/main" id="{854C8111-A179-4DE5-B707-C27C534A10D3}"/>
              </a:ext>
            </a:extLst>
          </p:cNvPr>
          <p:cNvSpPr/>
          <p:nvPr/>
        </p:nvSpPr>
        <p:spPr>
          <a:xfrm>
            <a:off x="2137271" y="1796593"/>
            <a:ext cx="705081" cy="3362843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82F26CFD-59EE-4181-B5C1-72C171BD7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38" y="156097"/>
            <a:ext cx="11941365" cy="1117423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Створення </a:t>
            </a:r>
            <a:r>
              <a:rPr lang="uk-UA" dirty="0">
                <a:solidFill>
                  <a:srgbClr val="0070C0"/>
                </a:solidFill>
              </a:rPr>
              <a:t>відповідних поєднань політики - приклад інструментів RIS3, критерії вибору 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197214E8-B6DF-4C61-BD6C-F767ECE55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274" y="1796593"/>
            <a:ext cx="1904998" cy="44728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>
                <a:solidFill>
                  <a:srgbClr val="FF0000"/>
                </a:solidFill>
              </a:rPr>
              <a:t>Захід</a:t>
            </a:r>
            <a:r>
              <a:rPr lang="en-GB" sz="1800" b="1" dirty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uk-UA" sz="1800" dirty="0"/>
              <a:t>Підтримка передачі знань, інновацій, технологій та комерціалізації результатів науково-дослідних робіт і розвиток науково-дослідної діяльності на підприємствах</a:t>
            </a:r>
            <a:r>
              <a:rPr lang="uk-UA" sz="1800" b="1" dirty="0"/>
              <a:t> (інноваційні гранти)</a:t>
            </a: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EF50500B-4E5E-4063-B639-519E1C452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617898"/>
              </p:ext>
            </p:extLst>
          </p:nvPr>
        </p:nvGraphicFramePr>
        <p:xfrm>
          <a:off x="2952521" y="1258067"/>
          <a:ext cx="9132982" cy="5351780"/>
        </p:xfrm>
        <a:graphic>
          <a:graphicData uri="http://schemas.openxmlformats.org/drawingml/2006/table">
            <a:tbl>
              <a:tblPr firstRow="1" bandRow="1">
                <a:tableStyleId>{00000000-0000-0000-0000-000000000000}</a:tableStyleId>
              </a:tblPr>
              <a:tblGrid>
                <a:gridCol w="7889176">
                  <a:extLst>
                    <a:ext uri="{9D8B030D-6E8A-4147-A177-3AD203B41FA5}">
                      <a16:colId xmlns:a16="http://schemas.microsoft.com/office/drawing/2014/main" val="3814103159"/>
                    </a:ext>
                  </a:extLst>
                </a:gridCol>
                <a:gridCol w="1243806">
                  <a:extLst>
                    <a:ext uri="{9D8B030D-6E8A-4147-A177-3AD203B41FA5}">
                      <a16:colId xmlns:a16="http://schemas.microsoft.com/office/drawing/2014/main" val="25587993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Критерій відбору (технічний):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Оцінка</a:t>
                      </a:r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20848"/>
                  </a:ext>
                </a:extLst>
              </a:tr>
              <a:tr h="185420">
                <a:tc grid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GB" sz="1400" b="1" kern="1200" spc="0" baseline="0" noProof="0" dirty="0" err="1">
                          <a:solidFill>
                            <a:schemeClr val="tx1"/>
                          </a:solidFill>
                        </a:rPr>
                        <a:t>Обов'язкові</a:t>
                      </a:r>
                      <a:r>
                        <a:rPr lang="en-GB" sz="1400" b="1" kern="1200" spc="0" baseline="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kern="1200" spc="0" baseline="0" noProof="0" dirty="0" err="1">
                          <a:solidFill>
                            <a:schemeClr val="tx1"/>
                          </a:solidFill>
                        </a:rPr>
                        <a:t>критерії</a:t>
                      </a:r>
                      <a:endParaRPr lang="en-GB" sz="1400" kern="1200" spc="0" baseline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547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Приведення проекту у відповідність з RIS3; Представлено план науково-дослідних робіт; Результатом проекту є інноваційний продукт або процес; Права інтелектуальної власності не заважають впровадженню проекту; Представлено аналіз ризиків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Так ні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45558"/>
                  </a:ext>
                </a:extLst>
              </a:tr>
              <a:tr h="480060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Критерії диференціації</a:t>
                      </a:r>
                      <a:endParaRPr lang="uk-UA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57090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Відповідність основним або додатковим пріоритетам / областям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065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Співпраця (з науковим інститутом, учасниками кластерів, технопарком тощо)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51419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Тема проекту (фундаментальні дослідження, прикладні дослідження, наукові дослідження та комерціалізацію, вдосконалення науково-дослідницької інфраструктури)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817091"/>
                  </a:ext>
                </a:extLst>
              </a:tr>
              <a:tr h="26125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Рівень інновацій (регіонального або національного характеру)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10 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208001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r>
                        <a:rPr lang="uk-UA" sz="1400" kern="1200" spc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Впровадження результатів проекту (комерціалізація в регіоні або за його межами)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10 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164862"/>
                  </a:ext>
                </a:extLst>
              </a:tr>
              <a:tr h="156754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Досвід попередніх науково-дослідних проектів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10 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129846"/>
                  </a:ext>
                </a:extLst>
              </a:tr>
              <a:tr h="142944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Результати проекту (промисловий зразок / захист промислового зразка, національна заявка на патент, міжнародна патентна заявка)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10 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286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Екологічні аспекти (позитивний вплив на довкілля - ресурсозбереження, енергозбереження, зменшення викидів / забруднення, повторне використання або переробка матеріалів тощо)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kern="1200" spc="0" baseline="0" noProof="0">
                          <a:solidFill>
                            <a:schemeClr val="tx1"/>
                          </a:solidFill>
                        </a:rPr>
                        <a:t>5 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680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Загалом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pc="0" baseline="0" noProof="0" dirty="0">
                          <a:solidFill>
                            <a:schemeClr val="tx1"/>
                          </a:solidFill>
                        </a:rPr>
                        <a:t>100 </a:t>
                      </a:r>
                      <a:r>
                        <a:rPr lang="uk-UA" sz="1400" kern="1200" spc="0" baseline="0" noProof="0" dirty="0">
                          <a:solidFill>
                            <a:schemeClr val="tx1"/>
                          </a:solidFill>
                        </a:rPr>
                        <a:t>балів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3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5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98F24B-61B2-4F8F-953F-D50DBAACD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RIS3 для Країни Басків (Іспанія)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84A80A-C8AC-4420-9ED4-5A1F129D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90" y="1464545"/>
            <a:ext cx="11778342" cy="5010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 smtClean="0"/>
              <a:t>Стратегічні </a:t>
            </a:r>
            <a:r>
              <a:rPr lang="uk-UA" sz="2000" b="1" dirty="0"/>
              <a:t>пріоритети:</a:t>
            </a:r>
            <a:endParaRPr lang="uk-UA" sz="2000" dirty="0"/>
          </a:p>
          <a:p>
            <a:pPr lvl="1"/>
            <a:r>
              <a:rPr lang="uk-UA" sz="2000" dirty="0"/>
              <a:t>Перспективні технології - транспортні галузі, зокрема, автомобільна, аерокосмічна, залізнична та судноплавна, верстатобудівна та металообробна (Стратегія баскської промисловості 4,0)</a:t>
            </a:r>
          </a:p>
          <a:p>
            <a:pPr lvl="1"/>
            <a:r>
              <a:rPr lang="uk-UA" sz="2000" dirty="0"/>
              <a:t>Енергетика - виробництво, транспортування, зберігання і розподіл, а також пов'язані допоміжні галузі - стосовно до різних джерел енергії, в яких Країна Басків активно працює: електрику; нафта, газ, альтернативні джерела енергії (вітрова, хвильова сонячна енергетика, акумулювання енергії, інтелектуальні енергосистеми, електрифікація транспорту і управління енергоспоживанням)</a:t>
            </a:r>
          </a:p>
          <a:p>
            <a:pPr lvl="1"/>
            <a:r>
              <a:rPr lang="uk-UA" sz="2000" dirty="0" err="1"/>
              <a:t>Біонауки</a:t>
            </a:r>
            <a:r>
              <a:rPr lang="uk-UA" sz="2000" dirty="0"/>
              <a:t> / Здоров'я - </a:t>
            </a:r>
            <a:r>
              <a:rPr lang="uk-UA" sz="2000" dirty="0" err="1"/>
              <a:t>біофармацевтична</a:t>
            </a:r>
            <a:r>
              <a:rPr lang="uk-UA" sz="2000" dirty="0"/>
              <a:t> і суто біотехнологічна галузі, допоміжні послуги, медичні компоненти або різне обладнання, які мають можливість інтернаціоналізації.</a:t>
            </a:r>
          </a:p>
          <a:p>
            <a:pPr marL="0" indent="0">
              <a:buNone/>
            </a:pPr>
            <a:r>
              <a:rPr lang="uk-UA" sz="2000" b="1" dirty="0"/>
              <a:t>Перспективні сфери (інші ніші можливостей, пов'язаних з регіоном):</a:t>
            </a:r>
            <a:endParaRPr lang="uk-UA" sz="2000" dirty="0"/>
          </a:p>
          <a:p>
            <a:pPr lvl="1"/>
            <a:r>
              <a:rPr lang="uk-UA" sz="2000" dirty="0" err="1"/>
              <a:t>Агрохарчова</a:t>
            </a:r>
            <a:r>
              <a:rPr lang="uk-UA" sz="2000" dirty="0"/>
              <a:t> промисловість найбільш тісно пов'язана зі сталістю та середовищем проживання людини</a:t>
            </a:r>
          </a:p>
          <a:p>
            <a:pPr lvl="1"/>
            <a:r>
              <a:rPr lang="uk-UA" sz="2000" dirty="0"/>
              <a:t>Регіональне планування і відродження міст</a:t>
            </a:r>
          </a:p>
          <a:p>
            <a:pPr lvl="1"/>
            <a:r>
              <a:rPr lang="uk-UA" sz="2000" dirty="0"/>
              <a:t>Деякі ніші, що стосуються відпочинку, розваг і культури</a:t>
            </a:r>
          </a:p>
          <a:p>
            <a:pPr lvl="1">
              <a:spcAft>
                <a:spcPts val="600"/>
              </a:spcAft>
            </a:pPr>
            <a:r>
              <a:rPr lang="uk-UA" sz="2000" dirty="0"/>
              <a:t>Конкретні заходи щодо </a:t>
            </a:r>
            <a:r>
              <a:rPr lang="uk-UA" sz="2000" dirty="0" smtClean="0"/>
              <a:t>екосистем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8441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3890E7-3BC6-41B2-AD3D-E56DE09FC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91" y="52182"/>
            <a:ext cx="10515600" cy="799875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RIS3 </a:t>
            </a:r>
            <a:r>
              <a:rPr lang="en-GB" dirty="0" err="1">
                <a:solidFill>
                  <a:srgbClr val="0070C0"/>
                </a:solidFill>
              </a:rPr>
              <a:t>для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Сілезького </a:t>
            </a:r>
            <a:r>
              <a:rPr lang="en-GB" dirty="0" err="1">
                <a:solidFill>
                  <a:srgbClr val="0070C0"/>
                </a:solidFill>
              </a:rPr>
              <a:t>воєводства</a:t>
            </a:r>
            <a:r>
              <a:rPr lang="en-GB" dirty="0">
                <a:solidFill>
                  <a:srgbClr val="0070C0"/>
                </a:solidFill>
              </a:rPr>
              <a:t> (Польща)</a:t>
            </a:r>
            <a:endParaRPr lang="en-GB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70E2726-16C6-4837-A634-9406DF56E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898239"/>
              </p:ext>
            </p:extLst>
          </p:nvPr>
        </p:nvGraphicFramePr>
        <p:xfrm>
          <a:off x="101600" y="895557"/>
          <a:ext cx="11981018" cy="5570369"/>
        </p:xfrm>
        <a:graphic>
          <a:graphicData uri="http://schemas.openxmlformats.org/drawingml/2006/table">
            <a:tbl>
              <a:tblPr/>
              <a:tblGrid>
                <a:gridCol w="1613434">
                  <a:extLst>
                    <a:ext uri="{9D8B030D-6E8A-4147-A177-3AD203B41FA5}">
                      <a16:colId xmlns:a16="http://schemas.microsoft.com/office/drawing/2014/main" val="2913407847"/>
                    </a:ext>
                  </a:extLst>
                </a:gridCol>
                <a:gridCol w="10367584">
                  <a:extLst>
                    <a:ext uri="{9D8B030D-6E8A-4147-A177-3AD203B41FA5}">
                      <a16:colId xmlns:a16="http://schemas.microsoft.com/office/drawing/2014/main" val="3456295837"/>
                    </a:ext>
                  </a:extLst>
                </a:gridCol>
              </a:tblGrid>
              <a:tr h="493531">
                <a:tc>
                  <a:txBody>
                    <a:bodyPr/>
                    <a:lstStyle/>
                    <a:p>
                      <a:r>
                        <a:rPr lang="uk-U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 пріоритету</a:t>
                      </a:r>
                      <a:endParaRPr lang="uk-UA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23" marR="34323" marT="17161" marB="17161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dirty="0" err="1">
                          <a:solidFill>
                            <a:srgbClr val="294C60"/>
                          </a:solidFill>
                          <a:effectLst/>
                        </a:rPr>
                        <a:t>Опис</a:t>
                      </a:r>
                      <a:endParaRPr lang="pl-PL" sz="1800" b="1" dirty="0">
                        <a:solidFill>
                          <a:srgbClr val="294C60"/>
                        </a:solidFill>
                        <a:effectLst/>
                      </a:endParaRPr>
                    </a:p>
                    <a:p>
                      <a:endParaRPr lang="en-GB" sz="1800" b="1" dirty="0">
                        <a:solidFill>
                          <a:srgbClr val="294C60"/>
                        </a:solidFill>
                        <a:effectLst/>
                      </a:endParaRPr>
                    </a:p>
                  </a:txBody>
                  <a:tcPr marL="34323" marR="34323" marT="17161" marB="17161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81976"/>
                  </a:ext>
                </a:extLst>
              </a:tr>
              <a:tr h="47720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 err="1">
                          <a:effectLst/>
                        </a:rPr>
                        <a:t>Енерг</a:t>
                      </a:r>
                      <a:r>
                        <a:rPr lang="uk-UA" sz="2400" b="1" dirty="0">
                          <a:effectLst/>
                        </a:rPr>
                        <a:t>етика</a:t>
                      </a:r>
                      <a:endParaRPr lang="en-GB" sz="2400" b="1" dirty="0">
                        <a:effectLst/>
                      </a:endParaRP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dirty="0">
                          <a:effectLst/>
                        </a:rPr>
                        <a:t>Прогресивні </a:t>
                      </a:r>
                      <a:r>
                        <a:rPr lang="uk-UA" sz="1800" noProof="0" dirty="0">
                          <a:effectLst/>
                        </a:rPr>
                        <a:t>матеріали</a:t>
                      </a:r>
                      <a:r>
                        <a:rPr lang="en-GB" sz="1800" dirty="0">
                          <a:effectLst/>
                        </a:rPr>
                        <a:t> (розподіл енергії) і передові виробничі системи (розподіл енергії, виробництво електроенергії / поновлювані джерела).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528714"/>
                  </a:ext>
                </a:extLst>
              </a:tr>
              <a:tr h="933993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 err="1">
                          <a:effectLst/>
                        </a:rPr>
                        <a:t>Медицина</a:t>
                      </a:r>
                      <a:endParaRPr lang="en-GB" sz="2400" b="1" dirty="0">
                        <a:effectLst/>
                      </a:endParaRP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Старіння суспільства (служба опіки); громадське здоров'я і благополуччя (основні фармацевтичні продукти і фармацевтичні препарати, біотехнології і охорона здоров'я людини, наприклад, медичні послуги; охорона здоров'я і безпеки (послуги - наукові дослідження і розробки)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836929"/>
                  </a:ext>
                </a:extLst>
              </a:tr>
              <a:tr h="2075970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>
                          <a:effectLst/>
                        </a:rPr>
                        <a:t>ІКТ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uk-UA" sz="1800" dirty="0">
                          <a:effectLst/>
                        </a:rPr>
                        <a:t>Чисте середовище та ефективні енергетичні мережі (екологічно чисте середовище та ефективні енергетичні мережі (наприклад, інтелектуальні мережі), виробництво енергії / відновлювані джерела енергії); промислова біотехнологія (промислова біотехнологія (біотехнологія)); передові виробничі системи (передові системи виробництва (біотехнології та інформаційні послуги)); охорона здоров'я та благополуччя (діяльність в галузі охорони здоров'я людини, медичні послуги та інші професійні, наукові та технічні заходи); мікро / </a:t>
                      </a:r>
                      <a:r>
                        <a:rPr lang="uk-UA" sz="1800" dirty="0" err="1">
                          <a:effectLst/>
                        </a:rPr>
                        <a:t>нано</a:t>
                      </a:r>
                      <a:r>
                        <a:rPr lang="uk-UA" sz="1800" dirty="0">
                          <a:effectLst/>
                        </a:rPr>
                        <a:t>-електроніка (мікро / </a:t>
                      </a:r>
                      <a:r>
                        <a:rPr lang="uk-UA" sz="1800" dirty="0" err="1">
                          <a:effectLst/>
                        </a:rPr>
                        <a:t>нано</a:t>
                      </a:r>
                      <a:r>
                        <a:rPr lang="uk-UA" sz="1800" dirty="0">
                          <a:effectLst/>
                        </a:rPr>
                        <a:t>-електроніка (комп'ютерне програмування, консалтинг та пов'язана діяльність)</a:t>
                      </a:r>
                      <a:endParaRPr lang="en-GB" sz="1800" dirty="0">
                        <a:effectLst/>
                      </a:endParaRP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606715"/>
                  </a:ext>
                </a:extLst>
              </a:tr>
              <a:tr h="477203">
                <a:tc>
                  <a:txBody>
                    <a:bodyPr/>
                    <a:lstStyle/>
                    <a:p>
                      <a:pPr algn="l" fontAlgn="ctr"/>
                      <a:r>
                        <a:rPr lang="uk-UA" sz="2400" b="1" dirty="0">
                          <a:effectLst/>
                        </a:rPr>
                        <a:t>Нові галузі</a:t>
                      </a:r>
                      <a:endParaRPr lang="en-GB" sz="2400" b="1" dirty="0">
                        <a:effectLst/>
                      </a:endParaRP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dirty="0">
                          <a:effectLst/>
                        </a:rPr>
                        <a:t>Е</a:t>
                      </a:r>
                      <a:r>
                        <a:rPr lang="en-GB" sz="1800" dirty="0">
                          <a:effectLst/>
                        </a:rPr>
                        <a:t>со-промисловість, морська промисловість, творчі галузі, мобільність, мобільні послуги, персоналізована медицина.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713357"/>
                  </a:ext>
                </a:extLst>
              </a:tr>
              <a:tr h="7055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dirty="0">
                          <a:effectLst/>
                        </a:rPr>
                        <a:t>Зелена економіка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dirty="0">
                          <a:effectLst/>
                        </a:rPr>
                        <a:t>Управління ресурсами; </a:t>
                      </a:r>
                      <a:r>
                        <a:rPr lang="uk-UA" sz="1800" dirty="0">
                          <a:effectLst/>
                        </a:rPr>
                        <a:t>від</a:t>
                      </a:r>
                      <a:r>
                        <a:rPr lang="en-GB" sz="1800" dirty="0" err="1">
                          <a:effectLst/>
                        </a:rPr>
                        <a:t>новлювані</a:t>
                      </a:r>
                      <a:r>
                        <a:rPr lang="en-GB" sz="1800" dirty="0">
                          <a:effectLst/>
                        </a:rPr>
                        <a:t> джерела енергії; енергії і матеріалів ефективність; екологічно чисті технології виробництва; захист біорізноманіття; корпоративна соціальна відповідальність; стійке споживання і виробництво.</a:t>
                      </a:r>
                    </a:p>
                  </a:txBody>
                  <a:tcPr marL="9534" marR="9534" marT="9534" marB="95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83763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41CD6BD7-B83C-4399-B40B-24F751656F5D}"/>
              </a:ext>
            </a:extLst>
          </p:cNvPr>
          <p:cNvSpPr/>
          <p:nvPr/>
        </p:nvSpPr>
        <p:spPr>
          <a:xfrm>
            <a:off x="5073446" y="6392559"/>
            <a:ext cx="45104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hlinkClick r:id="rId2"/>
              </a:rPr>
              <a:t>http://s3platform.jrc.ec.europa.eu/regions/PL22/tags/PL22</a:t>
            </a:r>
            <a:r>
              <a:rPr lang="pl-PL" sz="1400" dirty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83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BF22C7-0A11-430D-995F-9B38F49F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255441"/>
            <a:ext cx="10515600" cy="788266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RIS3 Баварії (Німеччина)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24DE83CF-D478-4E33-A5E9-0A682A74EBE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7605623"/>
              </p:ext>
            </p:extLst>
          </p:nvPr>
        </p:nvGraphicFramePr>
        <p:xfrm>
          <a:off x="0" y="1043707"/>
          <a:ext cx="12090400" cy="6820303"/>
        </p:xfrm>
        <a:graphic>
          <a:graphicData uri="http://schemas.openxmlformats.org/drawingml/2006/table">
            <a:tbl>
              <a:tblPr/>
              <a:tblGrid>
                <a:gridCol w="4002454">
                  <a:extLst>
                    <a:ext uri="{9D8B030D-6E8A-4147-A177-3AD203B41FA5}">
                      <a16:colId xmlns:a16="http://schemas.microsoft.com/office/drawing/2014/main" val="134725234"/>
                    </a:ext>
                  </a:extLst>
                </a:gridCol>
                <a:gridCol w="8087946">
                  <a:extLst>
                    <a:ext uri="{9D8B030D-6E8A-4147-A177-3AD203B41FA5}">
                      <a16:colId xmlns:a16="http://schemas.microsoft.com/office/drawing/2014/main" val="2868016106"/>
                    </a:ext>
                  </a:extLst>
                </a:gridCol>
              </a:tblGrid>
              <a:tr h="431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 пріоритету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95" marR="61595" marT="31115" marB="3111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noProof="0" dirty="0" err="1">
                          <a:solidFill>
                            <a:srgbClr val="294C60"/>
                          </a:solidFill>
                          <a:effectLst/>
                        </a:rPr>
                        <a:t>Опис</a:t>
                      </a:r>
                      <a:endParaRPr lang="en-GB" sz="1800" b="1" noProof="0" dirty="0">
                        <a:solidFill>
                          <a:srgbClr val="294C60"/>
                        </a:solidFill>
                        <a:effectLst/>
                      </a:endParaRPr>
                    </a:p>
                  </a:txBody>
                  <a:tcPr marL="61867" marR="61867" marT="30934" marB="30934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46285"/>
                  </a:ext>
                </a:extLst>
              </a:tr>
              <a:tr h="325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Біологічна наука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45" marR="17145" marT="17145" marB="1714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noProof="0" dirty="0" err="1" smtClean="0">
                          <a:effectLst/>
                        </a:rPr>
                        <a:t>Біотехнологі</a:t>
                      </a:r>
                      <a:r>
                        <a:rPr lang="uk-UA" sz="1800" noProof="0" dirty="0" smtClean="0">
                          <a:effectLst/>
                        </a:rPr>
                        <a:t>ї</a:t>
                      </a:r>
                      <a:r>
                        <a:rPr lang="en-GB" sz="1800" noProof="0" dirty="0" smtClean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та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системн</a:t>
                      </a:r>
                      <a:r>
                        <a:rPr lang="uk-UA" sz="1800" noProof="0" dirty="0">
                          <a:effectLst/>
                        </a:rPr>
                        <a:t>а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біологі</a:t>
                      </a:r>
                      <a:r>
                        <a:rPr lang="uk-UA" sz="1800" noProof="0" dirty="0">
                          <a:effectLst/>
                        </a:rPr>
                        <a:t>я</a:t>
                      </a:r>
                      <a:endParaRPr lang="en-GB" sz="1800" noProof="0" dirty="0">
                        <a:effectLst/>
                      </a:endParaRP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54170"/>
                  </a:ext>
                </a:extLst>
              </a:tr>
              <a:tr h="62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Послуги на базі інноваційних технологій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45" marR="17145" marT="17145" marB="1714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Послуги на базі інноваційних технологій</a:t>
                      </a: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886925"/>
                  </a:ext>
                </a:extLst>
              </a:tr>
              <a:tr h="325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Чисті технології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45" marR="17145" marT="17145" marB="1714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noProof="0" dirty="0" err="1">
                          <a:effectLst/>
                        </a:rPr>
                        <a:t>Чисті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технології</a:t>
                      </a:r>
                      <a:endParaRPr lang="en-GB" sz="1800" noProof="0" dirty="0">
                        <a:effectLst/>
                      </a:endParaRP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37561"/>
                  </a:ext>
                </a:extLst>
              </a:tr>
              <a:tr h="62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Нові та розумні матеріали, </a:t>
                      </a:r>
                      <a:r>
                        <a:rPr lang="uk-UA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нано</a:t>
                      </a:r>
                      <a:r>
                        <a:rPr lang="uk-U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та мікро-технології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45" marR="17145" marT="17145" marB="1714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noProof="0" dirty="0" err="1">
                          <a:effectLst/>
                        </a:rPr>
                        <a:t>Нові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та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uk-UA" sz="1800" noProof="0" dirty="0">
                          <a:effectLst/>
                        </a:rPr>
                        <a:t>розумні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матеріали</a:t>
                      </a:r>
                      <a:r>
                        <a:rPr lang="en-GB" sz="1800" noProof="0" dirty="0">
                          <a:effectLst/>
                        </a:rPr>
                        <a:t>, </a:t>
                      </a:r>
                      <a:r>
                        <a:rPr lang="en-GB" sz="1800" noProof="0" dirty="0" err="1">
                          <a:effectLst/>
                        </a:rPr>
                        <a:t>нано</a:t>
                      </a:r>
                      <a:r>
                        <a:rPr lang="en-GB" sz="1800" noProof="0" dirty="0">
                          <a:effectLst/>
                        </a:rPr>
                        <a:t>- </a:t>
                      </a:r>
                      <a:r>
                        <a:rPr lang="en-GB" sz="1800" noProof="0" dirty="0" err="1">
                          <a:effectLst/>
                        </a:rPr>
                        <a:t>та</a:t>
                      </a:r>
                      <a:r>
                        <a:rPr lang="en-GB" sz="1800" noProof="0" dirty="0">
                          <a:effectLst/>
                        </a:rPr>
                        <a:t> </a:t>
                      </a:r>
                      <a:r>
                        <a:rPr lang="en-GB" sz="1800" noProof="0" dirty="0" err="1">
                          <a:effectLst/>
                        </a:rPr>
                        <a:t>мікро-технології</a:t>
                      </a:r>
                      <a:endParaRPr lang="en-GB" sz="1800" noProof="0" dirty="0">
                        <a:effectLst/>
                      </a:endParaRP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149464"/>
                  </a:ext>
                </a:extLst>
              </a:tr>
              <a:tr h="932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Ефективні технології виробництва, </a:t>
                      </a:r>
                      <a:r>
                        <a:rPr lang="uk-UA" sz="2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мехатроніка</a:t>
                      </a:r>
                      <a:r>
                        <a:rPr lang="uk-U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автоматизація та робототехніка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145" marR="17145" marT="17145" marB="1714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noProof="0">
                          <a:effectLst/>
                        </a:rPr>
                        <a:t>Ефективні технології виробництва, мехатроніка, автоматизація і робототехніка</a:t>
                      </a: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7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87470"/>
                  </a:ext>
                </a:extLst>
              </a:tr>
              <a:tr h="2304258">
                <a:tc>
                  <a:txBody>
                    <a:bodyPr/>
                    <a:lstStyle/>
                    <a:p>
                      <a:pPr algn="l" fontAlgn="ctr"/>
                      <a:r>
                        <a:rPr lang="en-GB" sz="2400" b="1" noProof="0" dirty="0">
                          <a:effectLst/>
                        </a:rPr>
                        <a:t>ІКТ</a:t>
                      </a: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Кібербезпека</a:t>
                      </a: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великі масиви даних, хмарні обчислення, індустрія 4.0, електронна комерція, майстерність 4.0, робототехніка для автоматизації (у виробництві, логістиці та охороні здоров'я), пов'язана мобільність, електронна охорона здоров'я, цифровий догляд, прицільна медицина і </a:t>
                      </a:r>
                      <a:r>
                        <a:rPr lang="uk-UA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телемедицина</a:t>
                      </a: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раціональна енергетика, цифрові медіа (кіно, ігри), цифровий туризм, електронні фінанси, розумне будівництво, цифрове сільське господарство для підвищення ефективності використання ресурсів і прозорості, цифрові навколишнє середовище і охорона довкілля.</a:t>
                      </a:r>
                    </a:p>
                  </a:txBody>
                  <a:tcPr marL="17185" marR="17185" marT="17185" marB="17185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260295"/>
                  </a:ext>
                </a:extLst>
              </a:tr>
            </a:tbl>
          </a:graphicData>
        </a:graphic>
      </p:graphicFrame>
      <p:sp>
        <p:nvSpPr>
          <p:cNvPr id="6" name="Prostokąt 5">
            <a:extLst>
              <a:ext uri="{FF2B5EF4-FFF2-40B4-BE49-F238E27FC236}">
                <a16:creationId xmlns:a16="http://schemas.microsoft.com/office/drawing/2014/main" id="{E8E14A9E-7656-45D1-BAB8-64F501FA042F}"/>
              </a:ext>
            </a:extLst>
          </p:cNvPr>
          <p:cNvSpPr/>
          <p:nvPr/>
        </p:nvSpPr>
        <p:spPr>
          <a:xfrm>
            <a:off x="4817806" y="6413191"/>
            <a:ext cx="43886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>
                <a:hlinkClick r:id="rId2"/>
              </a:rPr>
              <a:t>http://s3platform.jrc.ec.europa.eu/regions/DE2/tags/DE2</a:t>
            </a:r>
            <a:r>
              <a:rPr lang="pl-PL" sz="1400" dirty="0"/>
              <a:t>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34273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8B8962-D52A-424D-948F-67D8888A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Джерела фінансування RIS3 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A3BD74-0933-4FE7-8618-C74188642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57745"/>
            <a:ext cx="6449291" cy="483511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Національний бюджет</a:t>
            </a:r>
          </a:p>
          <a:p>
            <a:r>
              <a:rPr lang="uk-UA" sz="2400" dirty="0" smtClean="0"/>
              <a:t>Регіональні бюджети</a:t>
            </a:r>
          </a:p>
          <a:p>
            <a:r>
              <a:rPr lang="uk-UA" sz="2400" dirty="0" smtClean="0"/>
              <a:t>Співфінансування за рахунок місцевих бюджетів </a:t>
            </a:r>
          </a:p>
          <a:p>
            <a:r>
              <a:rPr lang="uk-UA" sz="2400" dirty="0" smtClean="0"/>
              <a:t>Співфінансування приватних промоутерів проекту </a:t>
            </a:r>
          </a:p>
          <a:p>
            <a:r>
              <a:rPr lang="uk-UA" sz="2400" dirty="0" smtClean="0"/>
              <a:t>Структурні фонди ЄС</a:t>
            </a:r>
          </a:p>
          <a:p>
            <a:r>
              <a:rPr lang="uk-UA" sz="2400" dirty="0" smtClean="0"/>
              <a:t>Спеціальні програми ЄС, наприклад, HORIZON 2020, COSME  </a:t>
            </a:r>
          </a:p>
          <a:p>
            <a:endParaRPr lang="uk-UA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5021E7-1F42-4AC5-9BF7-26F5F44E04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67558">
            <a:off x="7153501" y="948285"/>
            <a:ext cx="3210895" cy="2889805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C804507B-3596-4DAC-9524-FB24A9E50568}"/>
              </a:ext>
            </a:extLst>
          </p:cNvPr>
          <p:cNvSpPr txBox="1">
            <a:spLocks/>
          </p:cNvSpPr>
          <p:nvPr/>
        </p:nvSpPr>
        <p:spPr>
          <a:xfrm rot="21221644">
            <a:off x="531649" y="4972570"/>
            <a:ext cx="11128700" cy="93602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2800" b="1" dirty="0" smtClean="0">
                <a:latin typeface="+mn-lt"/>
              </a:rPr>
              <a:t>Джерела фінансування RIS3  - багато і переважно завжди комбіновані</a:t>
            </a:r>
            <a:endParaRPr lang="uk-UA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667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dirty="0" smtClean="0">
                <a:solidFill>
                  <a:srgbClr val="92D050"/>
                </a:solidFill>
              </a:rPr>
              <a:t>Дякую за увагу</a:t>
            </a:r>
            <a:endParaRPr lang="en-US" sz="8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09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683491"/>
            <a:ext cx="10515600" cy="5493472"/>
          </a:xfrm>
        </p:spPr>
        <p:txBody>
          <a:bodyPr/>
          <a:lstStyle/>
          <a:p>
            <a:pPr marL="0" indent="0" algn="ctr">
              <a:buNone/>
            </a:pPr>
            <a:r>
              <a:rPr lang="uk-UA" sz="48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Методологія СРР розглядає </a:t>
            </a:r>
            <a:r>
              <a:rPr lang="uk-UA" sz="48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сталість та соціальну інтеграцію </a:t>
            </a:r>
            <a:r>
              <a:rPr lang="uk-UA" sz="4800" b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як провідні принципи регіонального розвитку. Інновації (і смарт спеціалізація) сприяють повному дотриманню цих принципів.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1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9DDA164-52C5-4809-B4AA-E0E26D55E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127" y="696686"/>
            <a:ext cx="9465746" cy="61613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AAA6A99-6FB0-4B4A-B638-320B06BDA0BD}"/>
              </a:ext>
            </a:extLst>
          </p:cNvPr>
          <p:cNvSpPr/>
          <p:nvPr/>
        </p:nvSpPr>
        <p:spPr>
          <a:xfrm>
            <a:off x="141515" y="190081"/>
            <a:ext cx="117892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-UA" sz="2000" b="1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Методологія СРР з інтеграцією </a:t>
            </a:r>
            <a:r>
              <a:rPr lang="en-GB" sz="2000" b="1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S3  </a:t>
            </a:r>
            <a:endParaRPr lang="en-GB" sz="2000" b="1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GB" sz="2000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2444" y="1069908"/>
            <a:ext cx="350931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Рамки впровадження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00629" y="1677368"/>
            <a:ext cx="1404552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План впровадження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509981" y="1684235"/>
            <a:ext cx="1210963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Фінансовий план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036129" y="1569646"/>
            <a:ext cx="1210963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План моніторингу та оцінки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541507" y="1569646"/>
            <a:ext cx="1326291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/>
              <a:t>План підвищення спроможності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009599" y="4328665"/>
            <a:ext cx="1214098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Соціальний </a:t>
            </a:r>
            <a:r>
              <a:rPr lang="uk-UA" sz="1600" dirty="0"/>
              <a:t>розвиток</a:t>
            </a:r>
            <a:endParaRPr lang="en-GB" sz="1600" dirty="0"/>
          </a:p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538174" y="4372647"/>
            <a:ext cx="133199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600" dirty="0"/>
              <a:t>Економічний </a:t>
            </a:r>
            <a:r>
              <a:rPr lang="uk-UA" sz="1600" dirty="0" smtClean="0"/>
              <a:t>розвиток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206975" y="4322450"/>
            <a:ext cx="1334531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Охорона навколишнього середовища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11763" y="4347702"/>
            <a:ext cx="145578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/>
              <a:t>Дослідження </a:t>
            </a:r>
            <a:r>
              <a:rPr lang="en-US" sz="1600" b="1" dirty="0" smtClean="0"/>
              <a:t>         </a:t>
            </a:r>
            <a:r>
              <a:rPr lang="uk-UA" sz="1600" b="1" dirty="0" smtClean="0"/>
              <a:t>та </a:t>
            </a:r>
            <a:r>
              <a:rPr lang="uk-UA" sz="1600" b="1" dirty="0"/>
              <a:t>інновації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064104" y="5240614"/>
            <a:ext cx="3845483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Рамки впровадження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151773" y="1089431"/>
            <a:ext cx="461665" cy="56694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vert270" wrap="square" rtlCol="0">
            <a:spAutoFit/>
          </a:bodyPr>
          <a:lstStyle/>
          <a:p>
            <a:r>
              <a:rPr lang="ru-RU" dirty="0" err="1"/>
              <a:t>Гармонізація</a:t>
            </a:r>
            <a:r>
              <a:rPr lang="ru-RU" dirty="0"/>
              <a:t> з </a:t>
            </a:r>
            <a:r>
              <a:rPr lang="ru-RU" dirty="0" err="1"/>
              <a:t>стратегіями</a:t>
            </a:r>
            <a:r>
              <a:rPr lang="ru-RU" dirty="0"/>
              <a:t> та планами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9587696" y="1930946"/>
            <a:ext cx="738664" cy="2685299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uk-UA" dirty="0"/>
              <a:t>Операційний короткостроковий план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9587696" y="4932477"/>
            <a:ext cx="830997" cy="1763696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uk-UA" sz="1400"/>
              <a:t>Стратегічний короткостроковий план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327431" y="1328286"/>
            <a:ext cx="461665" cy="53196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uk-UA" dirty="0"/>
              <a:t>Гармонізація із просторовим плануванням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860730" y="2308310"/>
            <a:ext cx="492443" cy="3333136"/>
          </a:xfrm>
          <a:prstGeom prst="rect">
            <a:avLst/>
          </a:prstGeom>
          <a:solidFill>
            <a:schemeClr val="bg1"/>
          </a:solidFill>
        </p:spPr>
        <p:txBody>
          <a:bodyPr vert="vert" wrap="square" rtlCol="0">
            <a:spAutoFit/>
          </a:bodyPr>
          <a:lstStyle/>
          <a:p>
            <a:pPr algn="ctr"/>
            <a:r>
              <a:rPr lang="uk-UA" sz="2000" dirty="0"/>
              <a:t>Процес планування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425261" y="5917723"/>
            <a:ext cx="1210963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Переваги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827151" y="5893138"/>
            <a:ext cx="893164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Бачення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7924701" y="5893138"/>
            <a:ext cx="121096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Цілі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073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C8E225-8041-4A50-AC86-43D72C915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Сутність </a:t>
            </a:r>
            <a:r>
              <a:rPr lang="en-GB" dirty="0" smtClean="0">
                <a:solidFill>
                  <a:srgbClr val="0070C0"/>
                </a:solidFill>
              </a:rPr>
              <a:t>RIS3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EB37B0-AE43-459C-9EC6-7A2CCA00A1B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900028">
            <a:off x="625842" y="1950157"/>
            <a:ext cx="3548139" cy="3716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rgbClr val="0070C0"/>
                </a:solidFill>
              </a:rPr>
              <a:t>Розумна спеціалізація це концентрація державних ресурсів в інвестиції у сферу знань за </a:t>
            </a:r>
            <a:r>
              <a:rPr lang="uk-UA" sz="2400" b="1" i="1" u="sng" dirty="0" smtClean="0">
                <a:solidFill>
                  <a:srgbClr val="0070C0"/>
                </a:solidFill>
              </a:rPr>
              <a:t>окремими видами діяльності </a:t>
            </a:r>
            <a:r>
              <a:rPr lang="uk-UA" sz="2400" b="1" i="1" dirty="0" smtClean="0">
                <a:solidFill>
                  <a:srgbClr val="0070C0"/>
                </a:solidFill>
              </a:rPr>
              <a:t>для посилення або розвитку порівняльних переваг у існуючих або нових областях. </a:t>
            </a:r>
            <a:endParaRPr lang="uk-UA" sz="2400" b="1" i="1" dirty="0">
              <a:solidFill>
                <a:srgbClr val="0070C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C781AF-F18B-47A3-814C-CFDBD0035871}"/>
              </a:ext>
            </a:extLst>
          </p:cNvPr>
          <p:cNvSpPr/>
          <p:nvPr/>
        </p:nvSpPr>
        <p:spPr>
          <a:xfrm>
            <a:off x="326065" y="6338986"/>
            <a:ext cx="104186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Європейська комісія</a:t>
            </a:r>
            <a:r>
              <a:rPr lang="pl-PL" sz="1400" dirty="0"/>
              <a:t>: </a:t>
            </a:r>
            <a:r>
              <a:rPr lang="en-GB" sz="1400" dirty="0"/>
              <a:t>Знання для зростання</a:t>
            </a:r>
            <a:r>
              <a:rPr lang="pl-PL" sz="1400" dirty="0"/>
              <a:t> (2009) </a:t>
            </a:r>
            <a:r>
              <a:rPr lang="en-GB" sz="1400" dirty="0"/>
              <a:t> </a:t>
            </a:r>
            <a:r>
              <a:rPr lang="en-GB" sz="1400" dirty="0">
                <a:hlinkClick r:id="rId2"/>
              </a:rPr>
              <a:t>http://ec.europa.eu/invest-in-research/pdf/download_en/selected_papers_en.pdf</a:t>
            </a:r>
            <a:r>
              <a:rPr lang="pl-PL" sz="1400" dirty="0"/>
              <a:t> </a:t>
            </a:r>
            <a:endParaRPr lang="en-GB" sz="1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376EED3-3AFF-4816-8BD8-D1536620F83D}"/>
              </a:ext>
            </a:extLst>
          </p:cNvPr>
          <p:cNvGraphicFramePr/>
          <p:nvPr>
            <p:extLst/>
          </p:nvPr>
        </p:nvGraphicFramePr>
        <p:xfrm>
          <a:off x="4146698" y="903767"/>
          <a:ext cx="7719237" cy="5954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605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C8E225-8041-4A50-AC86-43D72C915BFA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uk-UA" dirty="0"/>
              <a:t>Підвалини політики RIS3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EB37B0-AE43-459C-9EC6-7A2CCA00A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64" y="1457980"/>
            <a:ext cx="11670890" cy="47521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Політика регіонального розвитку ЄС орієнтована на скорочення диспропорцій між регіонами Європи і на зміцнення економічної, соціальної та територіальної згуртованості. Інвестиції спрямовані на зростання та створення робочих місць і посилення територіальної співпраці є основною метою ЄС на 2014-2020 рр.</a:t>
            </a:r>
          </a:p>
          <a:p>
            <a:pPr marL="0" indent="0">
              <a:buNone/>
            </a:pPr>
            <a:r>
              <a:rPr lang="uk-UA" dirty="0"/>
              <a:t>Порядок денний РР ЄС спрямовано на стале, розумне та інклюзивне зростання, а п'ять амбітних цілей - </a:t>
            </a:r>
            <a:r>
              <a:rPr lang="uk-UA" b="1" dirty="0"/>
              <a:t>зайнятість, інновації, освіта, соціальна інтеграція та клімат / енергетика </a:t>
            </a:r>
            <a:r>
              <a:rPr lang="uk-UA" dirty="0"/>
              <a:t>- повинні бути досягнуті до 2020 року.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uk-UA" dirty="0"/>
              <a:t>Всі ці аспекти підтримуються розробкою </a:t>
            </a:r>
            <a:r>
              <a:rPr lang="uk-UA" sz="2900" b="1" dirty="0">
                <a:solidFill>
                  <a:srgbClr val="0070C0"/>
                </a:solidFill>
              </a:rPr>
              <a:t>національних та регіональних дослідницьких та інноваційних стратегій розумної спеціалізації (RIS3)</a:t>
            </a:r>
            <a:r>
              <a:rPr lang="uk-UA" b="1" dirty="0"/>
              <a:t> </a:t>
            </a:r>
            <a:r>
              <a:rPr lang="uk-UA" dirty="0"/>
              <a:t>які спрямовані на:</a:t>
            </a:r>
          </a:p>
          <a:p>
            <a:pPr lvl="0">
              <a:buFontTx/>
              <a:buChar char="-"/>
            </a:pPr>
            <a:r>
              <a:rPr lang="uk-UA" b="1" dirty="0"/>
              <a:t>Більш цільове згуртування та підтримку структурних фондів </a:t>
            </a:r>
          </a:p>
          <a:p>
            <a:pPr lvl="0">
              <a:buFontTx/>
              <a:buChar char="-"/>
            </a:pPr>
            <a:r>
              <a:rPr lang="uk-UA" b="1" dirty="0"/>
              <a:t>Стратегічний і комплексний підхід з метою сприяння розумному зростанню і поширенню економічних знань по всій Європі.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097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0631C1-AF8A-4E67-A79A-5FE5A063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Що таке </a:t>
            </a:r>
            <a:r>
              <a:rPr lang="en-GB" dirty="0">
                <a:solidFill>
                  <a:srgbClr val="0070C0"/>
                </a:solidFill>
              </a:rPr>
              <a:t>RIS3?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9598F7-301A-4A30-8C91-AD52F79C9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03" y="1789471"/>
            <a:ext cx="11641394" cy="43874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Національні / регіональні дослідницькі та інноваційні стратегії розумної спеціалізації (стратегії RIS3) це інтегровані програми економічних перетворень, розроблені з урахуванням місцевих умов. </a:t>
            </a:r>
          </a:p>
          <a:p>
            <a:pPr marL="0" indent="0">
              <a:buNone/>
            </a:pP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uk-UA" dirty="0"/>
              <a:t>Вони зосереджують політичну підтримку та інвестиції на ключових національних / регіональних пріоритетах, викликах та потребах щодо </a:t>
            </a:r>
            <a:r>
              <a:rPr lang="uk-UA" b="1" dirty="0"/>
              <a:t>розвитку, який базується на знаннях</a:t>
            </a:r>
            <a:r>
              <a:rPr lang="uk-UA" dirty="0"/>
              <a:t>.</a:t>
            </a:r>
            <a:r>
              <a:rPr lang="en-GB" dirty="0"/>
              <a:t> 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Вони створюють, спираючись на сильні сторони кожної країни / регіону, </a:t>
            </a:r>
            <a:r>
              <a:rPr lang="uk-UA" b="1" dirty="0"/>
              <a:t>конкурентні переваги та потенціал досконалості</a:t>
            </a:r>
            <a:r>
              <a:rPr lang="uk-U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Вони підтримують </a:t>
            </a:r>
            <a:r>
              <a:rPr lang="uk-UA" b="1" dirty="0"/>
              <a:t>технологічні та практичні інновації </a:t>
            </a:r>
            <a:r>
              <a:rPr lang="uk-UA" dirty="0"/>
              <a:t>та спрямовані на </a:t>
            </a:r>
            <a:r>
              <a:rPr lang="uk-UA" b="1" dirty="0"/>
              <a:t>стимулювання інвестицій приватного сектору</a:t>
            </a:r>
            <a:r>
              <a:rPr lang="uk-UA" dirty="0"/>
              <a:t>.</a:t>
            </a:r>
            <a:r>
              <a:rPr lang="en-GB" dirty="0"/>
              <a:t> 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Вони </a:t>
            </a:r>
            <a:r>
              <a:rPr lang="uk-UA" b="1" dirty="0"/>
              <a:t>повністю залучають зацікавлених учасників </a:t>
            </a:r>
            <a:r>
              <a:rPr lang="uk-UA" dirty="0"/>
              <a:t>та заохочують </a:t>
            </a:r>
            <a:r>
              <a:rPr lang="uk-UA" b="1" dirty="0"/>
              <a:t>інновації та експерименти</a:t>
            </a:r>
            <a:r>
              <a:rPr lang="uk-UA" dirty="0"/>
              <a:t>.</a:t>
            </a:r>
            <a:r>
              <a:rPr lang="en-GB" dirty="0"/>
              <a:t> 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Вони є </a:t>
            </a:r>
            <a:r>
              <a:rPr lang="uk-UA" b="1" dirty="0"/>
              <a:t>аргументованими</a:t>
            </a:r>
            <a:r>
              <a:rPr lang="uk-UA" dirty="0"/>
              <a:t> та включають </a:t>
            </a:r>
            <a:r>
              <a:rPr lang="uk-UA" b="1" dirty="0"/>
              <a:t>ґрунтовні системи моніторингу та оцінки</a:t>
            </a:r>
            <a:r>
              <a:rPr lang="uk-UA" dirty="0"/>
              <a:t>.</a:t>
            </a:r>
            <a:endParaRPr lang="en-GB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C99E735-6CC9-4653-96E8-C71EF494255C}"/>
              </a:ext>
            </a:extLst>
          </p:cNvPr>
          <p:cNvSpPr/>
          <p:nvPr/>
        </p:nvSpPr>
        <p:spPr>
          <a:xfrm>
            <a:off x="275303" y="6185098"/>
            <a:ext cx="1051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http://ec.europa.eu/regional_policy/sources/docgener/informat/2014/smart_specialisation_en.pdf</a:t>
            </a:r>
          </a:p>
        </p:txBody>
      </p:sp>
    </p:spTree>
    <p:extLst>
      <p:ext uri="{BB962C8B-B14F-4D97-AF65-F5344CB8AC3E}">
        <p14:creationId xmlns:p14="http://schemas.microsoft.com/office/powerpoint/2010/main" val="13114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22786-70FF-4FFA-AB78-ED1546EF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0070C0"/>
                </a:solidFill>
              </a:rPr>
              <a:t>Попередня обумовленість</a:t>
            </a:r>
            <a:r>
              <a:rPr lang="en-GB" dirty="0">
                <a:solidFill>
                  <a:srgbClr val="0070C0"/>
                </a:solidFill>
              </a:rPr>
              <a:t> RIS3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233DC-1CA2-44C7-9115-75306CC84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392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Згідно з попередніми вимогами </a:t>
            </a:r>
            <a:r>
              <a:rPr lang="en-GB" dirty="0"/>
              <a:t>RIS3, </a:t>
            </a:r>
            <a:r>
              <a:rPr lang="uk-UA" dirty="0"/>
              <a:t>держави-члени ЄС та регіони повинні мати розумну спеціалізацію, яка: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базується на SWOT або аналогічному аналізі, для зосередження ресурсів на обмеженому комплексі дослідницьких та інноваційних пріоритетів;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/>
              <a:t>визначає заходи, спрямовані на стимулювання інвестицій у приватні дослідження, технології та розвиток (ДТР)</a:t>
            </a:r>
            <a:r>
              <a:rPr lang="en-GB" dirty="0"/>
              <a:t>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містить систему моніторингу та нагляду</a:t>
            </a:r>
            <a:r>
              <a:rPr lang="en-GB" dirty="0"/>
              <a:t>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передбачає, що країна-член ЄС прийняла рамковий документ, який визначає наявні бюджетні ресурси для досліджень та інновацій; і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uk-UA" dirty="0"/>
              <a:t>країна-член ЄС прийняла багаторічний план бюджетування та визначення пріоритетів інвестицій, пов'язаних із пріоритетами ЄС </a:t>
            </a:r>
            <a:r>
              <a:rPr lang="en-GB" dirty="0"/>
              <a:t>(</a:t>
            </a:r>
            <a:r>
              <a:rPr lang="uk-UA" dirty="0"/>
              <a:t>Європейський стратегічний форум з дослідницької інфраструктури </a:t>
            </a:r>
            <a:r>
              <a:rPr lang="en-GB" dirty="0"/>
              <a:t>-ESFRI).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0A73D8E-C628-4B32-B77B-ED8B4A01CA8B}"/>
              </a:ext>
            </a:extLst>
          </p:cNvPr>
          <p:cNvSpPr/>
          <p:nvPr/>
        </p:nvSpPr>
        <p:spPr>
          <a:xfrm>
            <a:off x="275303" y="6185098"/>
            <a:ext cx="10515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</a:rPr>
              <a:t>http://ec.europa.eu/regional_policy/sources/docgener/informat/2014/smart_specialisation_en.pdf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23CB865-8760-4338-BDFD-3E09B114C4A9}"/>
              </a:ext>
            </a:extLst>
          </p:cNvPr>
          <p:cNvSpPr/>
          <p:nvPr/>
        </p:nvSpPr>
        <p:spPr>
          <a:xfrm>
            <a:off x="9713217" y="4001294"/>
            <a:ext cx="2253343" cy="258532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Країни-члени ЄС </a:t>
            </a:r>
            <a:r>
              <a:rPr lang="en-GB" b="1" dirty="0">
                <a:solidFill>
                  <a:srgbClr val="FF0000"/>
                </a:solidFill>
              </a:rPr>
              <a:t>і </a:t>
            </a:r>
            <a:r>
              <a:rPr lang="uk-UA" b="1" dirty="0">
                <a:solidFill>
                  <a:srgbClr val="FF0000"/>
                </a:solidFill>
              </a:rPr>
              <a:t>регіони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</a:rPr>
              <a:t>повинні</a:t>
            </a:r>
            <a:r>
              <a:rPr lang="en-GB" b="1" dirty="0">
                <a:solidFill>
                  <a:srgbClr val="FF0000"/>
                </a:solidFill>
              </a:rPr>
              <a:t> мати стратегії RIS3 </a:t>
            </a:r>
            <a:r>
              <a:rPr lang="uk-UA" b="1" dirty="0">
                <a:solidFill>
                  <a:srgbClr val="FF0000"/>
                </a:solidFill>
              </a:rPr>
              <a:t>перш ніж їхні операційні програми, що підтримують інвестиції в ДТР, будуть затверджені.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2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C22786-70FF-4FFA-AB78-ED1546EFB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Переваги</a:t>
            </a:r>
            <a:r>
              <a:rPr lang="en-GB" dirty="0" smtClean="0">
                <a:solidFill>
                  <a:srgbClr val="0070C0"/>
                </a:solidFill>
              </a:rPr>
              <a:t> RIS3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233DC-1CA2-44C7-9115-75306CC84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702" y="1825624"/>
            <a:ext cx="5798288" cy="38661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dirty="0" smtClean="0">
                <a:solidFill>
                  <a:srgbClr val="0070C0"/>
                </a:solidFill>
              </a:rPr>
              <a:t>Розумна спеціалізація відіграє грає важливу роль у сприянні територіальній згуртованості:</a:t>
            </a:r>
          </a:p>
          <a:p>
            <a:pPr marL="0" indent="0">
              <a:buNone/>
            </a:pPr>
            <a:endParaRPr lang="uk-UA" sz="1400" b="1" dirty="0" smtClean="0">
              <a:solidFill>
                <a:srgbClr val="0070C0"/>
              </a:solidFill>
            </a:endParaRPr>
          </a:p>
          <a:p>
            <a:r>
              <a:rPr lang="uk-UA" sz="2000" dirty="0" smtClean="0"/>
              <a:t>стратегії розумної спеціалізації </a:t>
            </a:r>
            <a:r>
              <a:rPr lang="uk-UA" sz="2000" dirty="0"/>
              <a:t>можуть мати істотний територіальний вплив</a:t>
            </a:r>
            <a:r>
              <a:rPr lang="uk-UA" sz="2000" dirty="0" smtClean="0"/>
              <a:t>, особливо щодо економічної, соціальної та територіальної згуртованості, за рахунок підвищення конкурентоспроможності та ефективності європейських регіонів.</a:t>
            </a:r>
          </a:p>
          <a:p>
            <a:r>
              <a:rPr lang="uk-UA" sz="2000" dirty="0" smtClean="0"/>
              <a:t>Також можна виявити територіальний вплив розумної спеціалізації на вдосконалення місцевого управління та громадських послуг.</a:t>
            </a:r>
            <a:endParaRPr lang="uk-UA" sz="20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0A73D8E-C628-4B32-B77B-ED8B4A01CA8B}"/>
              </a:ext>
            </a:extLst>
          </p:cNvPr>
          <p:cNvSpPr/>
          <p:nvPr/>
        </p:nvSpPr>
        <p:spPr>
          <a:xfrm>
            <a:off x="5911702" y="5798570"/>
            <a:ext cx="49016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70C0"/>
                </a:solidFill>
                <a:hlinkClick r:id="rId2"/>
              </a:rPr>
              <a:t>https://cor.europa.eu/en/news/Pages/Smart-specialisation-plays-an-important-role-in-promoting-territorial-cohesion.aspx</a:t>
            </a:r>
            <a:r>
              <a:rPr lang="pl-PL" sz="1400" dirty="0">
                <a:solidFill>
                  <a:srgbClr val="0070C0"/>
                </a:solidFill>
              </a:rPr>
              <a:t> </a:t>
            </a:r>
            <a:endParaRPr lang="en-GB" sz="1400" dirty="0">
              <a:solidFill>
                <a:srgbClr val="0070C0"/>
              </a:solidFill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38C310CC-C615-42E1-B8F4-B942F157F3B8}"/>
              </a:ext>
            </a:extLst>
          </p:cNvPr>
          <p:cNvSpPr txBox="1">
            <a:spLocks/>
          </p:cNvSpPr>
          <p:nvPr/>
        </p:nvSpPr>
        <p:spPr>
          <a:xfrm>
            <a:off x="109870" y="1825625"/>
            <a:ext cx="5801831" cy="4127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sz="2000" b="1" dirty="0" smtClean="0">
                <a:solidFill>
                  <a:srgbClr val="0070C0"/>
                </a:solidFill>
              </a:rPr>
              <a:t>Впливає на регіональні економічні структури S3: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sz="2000" dirty="0" smtClean="0"/>
          </a:p>
          <a:p>
            <a:r>
              <a:rPr lang="uk-UA" sz="2000" dirty="0" smtClean="0"/>
              <a:t>Посилення взаємодії між бізнесами, між бізнесом та  дослідницькою галуззю, між дослідницькими інституціями, між дослідницькими інституціями та суспільством, а також між бізнесом та суспільством.</a:t>
            </a:r>
            <a:endParaRPr lang="uk-UA" sz="2000" i="1" dirty="0" smtClean="0"/>
          </a:p>
          <a:p>
            <a:r>
              <a:rPr lang="uk-UA" sz="2000" dirty="0" smtClean="0"/>
              <a:t>Збільшення інвестицій </a:t>
            </a:r>
            <a:r>
              <a:rPr lang="uk-UA" sz="2000" dirty="0"/>
              <a:t>та </a:t>
            </a:r>
            <a:r>
              <a:rPr lang="uk-UA" sz="2000" dirty="0" smtClean="0"/>
              <a:t>залучення у регіони нових «провідних підприємств».</a:t>
            </a:r>
            <a:endParaRPr lang="uk-UA" sz="2000" i="1" dirty="0" smtClean="0"/>
          </a:p>
          <a:p>
            <a:r>
              <a:rPr lang="uk-UA" sz="2000" dirty="0" smtClean="0"/>
              <a:t>Підтримка фахівців високого рівня, які переходять до визначених інноваційних центрів.</a:t>
            </a:r>
            <a:endParaRPr lang="uk-UA" sz="2000" dirty="0"/>
          </a:p>
        </p:txBody>
      </p:sp>
      <p:sp>
        <p:nvSpPr>
          <p:cNvPr id="7" name="Prostokąt 3">
            <a:extLst>
              <a:ext uri="{FF2B5EF4-FFF2-40B4-BE49-F238E27FC236}">
                <a16:creationId xmlns:a16="http://schemas.microsoft.com/office/drawing/2014/main" id="{693693AC-6068-44E7-A1A1-9D76FB35DD19}"/>
              </a:ext>
            </a:extLst>
          </p:cNvPr>
          <p:cNvSpPr/>
          <p:nvPr/>
        </p:nvSpPr>
        <p:spPr>
          <a:xfrm>
            <a:off x="109871" y="5691797"/>
            <a:ext cx="54733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solidFill>
                  <a:srgbClr val="0070C0"/>
                </a:solidFill>
                <a:hlinkClick r:id="rId3"/>
              </a:rPr>
              <a:t>https://www.oecd.org/innovation/inno/smart-specialisation.pdf</a:t>
            </a:r>
            <a:r>
              <a:rPr lang="pl-PL" sz="1400" dirty="0">
                <a:solidFill>
                  <a:srgbClr val="0070C0"/>
                </a:solidFill>
              </a:rPr>
              <a:t> </a:t>
            </a:r>
            <a:endParaRPr lang="en-GB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C1246-B407-4832-8B66-81B221C38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0948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цілі RIS3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08ACC-7982-491E-B199-6459BFA9D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6073"/>
            <a:ext cx="11049000" cy="5040890"/>
          </a:xfrm>
        </p:spPr>
        <p:txBody>
          <a:bodyPr>
            <a:noAutofit/>
          </a:bodyPr>
          <a:lstStyle/>
          <a:p>
            <a:r>
              <a:rPr lang="uk-UA" sz="3000" dirty="0"/>
              <a:t>Підхід RIS3 має відповідає всім трьом пріоритетами “</a:t>
            </a:r>
            <a:r>
              <a:rPr lang="uk-UA" sz="3000" b="1" dirty="0"/>
              <a:t>Європа 2020</a:t>
            </a:r>
            <a:r>
              <a:rPr lang="uk-UA" sz="3000" dirty="0"/>
              <a:t>”, тобто розумному, сталому та інклюзивному зростанню</a:t>
            </a:r>
            <a:r>
              <a:rPr lang="en-GB" sz="3000" dirty="0"/>
              <a:t>. </a:t>
            </a:r>
          </a:p>
          <a:p>
            <a:r>
              <a:rPr lang="en-GB" sz="3000" dirty="0"/>
              <a:t> </a:t>
            </a:r>
            <a:r>
              <a:rPr lang="uk-UA" sz="3000" b="1" dirty="0"/>
              <a:t>Економіка, заснована на знаннях і інноваціях </a:t>
            </a:r>
            <a:r>
              <a:rPr lang="uk-UA" sz="3000" dirty="0"/>
              <a:t>залишається однією з основних задач і загальною спрямованістю</a:t>
            </a:r>
            <a:r>
              <a:rPr lang="en-GB" sz="3000" dirty="0" smtClean="0"/>
              <a:t>.</a:t>
            </a:r>
            <a:endParaRPr lang="en-GB" sz="3000" dirty="0"/>
          </a:p>
          <a:p>
            <a:r>
              <a:rPr lang="uk-UA" sz="3000" dirty="0"/>
              <a:t>Стратегія розумної спеціалізації є актуальною для досягнення сталого зростання, сприяючи</a:t>
            </a:r>
            <a:r>
              <a:rPr lang="uk-UA" sz="3000" b="1" dirty="0"/>
              <a:t> переходу до ресурсозберігаючої та низьковуглецевої економіки</a:t>
            </a:r>
            <a:r>
              <a:rPr lang="uk-UA" sz="3000" dirty="0"/>
              <a:t>, створюючи </a:t>
            </a:r>
            <a:r>
              <a:rPr lang="uk-UA" sz="3000" b="1" dirty="0"/>
              <a:t>можливості на внутрішніх та глобальних ринках</a:t>
            </a:r>
            <a:r>
              <a:rPr lang="ru-RU" sz="3000" dirty="0" smtClean="0"/>
              <a:t>.</a:t>
            </a:r>
            <a:endParaRPr lang="en-GB" sz="3000" dirty="0"/>
          </a:p>
          <a:p>
            <a:r>
              <a:rPr lang="uk-UA" sz="3000" dirty="0"/>
              <a:t>Розумна </a:t>
            </a:r>
            <a:r>
              <a:rPr lang="en-GB" sz="3000" dirty="0" err="1"/>
              <a:t>спеціалізація</a:t>
            </a:r>
            <a:r>
              <a:rPr lang="en-GB" sz="3000" dirty="0"/>
              <a:t> </a:t>
            </a:r>
            <a:r>
              <a:rPr lang="uk-UA" sz="3000" dirty="0"/>
              <a:t>сприяє </a:t>
            </a:r>
            <a:r>
              <a:rPr lang="uk-UA" sz="3000" b="1" dirty="0"/>
              <a:t>інклюзивному зростанню </a:t>
            </a:r>
            <a:r>
              <a:rPr lang="en-GB" sz="3000" dirty="0"/>
              <a:t>в</a:t>
            </a:r>
            <a:r>
              <a:rPr lang="uk-UA" sz="3000" dirty="0"/>
              <a:t> межах</a:t>
            </a:r>
            <a:r>
              <a:rPr lang="en-GB" sz="3000" dirty="0"/>
              <a:t> і </a:t>
            </a:r>
            <a:r>
              <a:rPr lang="uk-UA" sz="3000" dirty="0"/>
              <a:t>між </a:t>
            </a:r>
            <a:r>
              <a:rPr lang="en-GB" sz="3000" dirty="0" err="1"/>
              <a:t>регіон</a:t>
            </a:r>
            <a:r>
              <a:rPr lang="uk-UA" sz="3000" dirty="0" err="1"/>
              <a:t>ами</a:t>
            </a:r>
            <a:r>
              <a:rPr lang="en-GB" sz="3000" dirty="0"/>
              <a:t> </a:t>
            </a:r>
            <a:r>
              <a:rPr lang="en-GB" sz="3000" b="1" dirty="0" err="1"/>
              <a:t>зміцненн</a:t>
            </a:r>
            <a:r>
              <a:rPr lang="uk-UA" sz="3000" b="1" dirty="0" err="1"/>
              <a:t>ючи</a:t>
            </a:r>
            <a:r>
              <a:rPr lang="en-GB" sz="3000" b="1" dirty="0"/>
              <a:t> </a:t>
            </a:r>
            <a:r>
              <a:rPr lang="en-GB" sz="3000" b="1" dirty="0" err="1"/>
              <a:t>територіальн</a:t>
            </a:r>
            <a:r>
              <a:rPr lang="uk-UA" sz="3000" b="1" dirty="0"/>
              <a:t>у</a:t>
            </a:r>
            <a:r>
              <a:rPr lang="en-GB" sz="3000" b="1" dirty="0"/>
              <a:t> </a:t>
            </a:r>
            <a:r>
              <a:rPr lang="en-GB" sz="3000" b="1" dirty="0" err="1"/>
              <a:t>згуртован</a:t>
            </a:r>
            <a:r>
              <a:rPr lang="uk-UA" sz="3000" b="1" dirty="0" err="1"/>
              <a:t>ість</a:t>
            </a:r>
            <a:r>
              <a:rPr lang="en-GB" sz="3000" b="1" dirty="0"/>
              <a:t> і </a:t>
            </a:r>
            <a:r>
              <a:rPr lang="en-GB" sz="3000" b="1" dirty="0" err="1"/>
              <a:t>підтрим</a:t>
            </a:r>
            <a:r>
              <a:rPr lang="uk-UA" sz="3000" b="1" dirty="0" err="1"/>
              <a:t>уючи</a:t>
            </a:r>
            <a:r>
              <a:rPr lang="en-GB" sz="3000" b="1" dirty="0"/>
              <a:t> </a:t>
            </a:r>
            <a:r>
              <a:rPr lang="en-GB" sz="3000" b="1" dirty="0" err="1"/>
              <a:t>структурн</a:t>
            </a:r>
            <a:r>
              <a:rPr lang="uk-UA" sz="3000" b="1" dirty="0"/>
              <a:t>і зміни</a:t>
            </a:r>
            <a:r>
              <a:rPr lang="en-GB" sz="3000" dirty="0"/>
              <a:t>, пропонуючи </a:t>
            </a:r>
            <a:r>
              <a:rPr lang="en-GB" sz="3000" dirty="0" err="1"/>
              <a:t>нові</a:t>
            </a:r>
            <a:r>
              <a:rPr lang="en-GB" sz="3000" dirty="0"/>
              <a:t> </a:t>
            </a:r>
            <a:r>
              <a:rPr lang="uk-UA" sz="3000" dirty="0"/>
              <a:t>та</a:t>
            </a:r>
            <a:r>
              <a:rPr lang="en-GB" sz="3000" dirty="0"/>
              <a:t> кращі робочі </a:t>
            </a:r>
            <a:r>
              <a:rPr lang="en-GB" sz="3000" dirty="0" err="1"/>
              <a:t>місця</a:t>
            </a:r>
            <a:r>
              <a:rPr lang="en-GB" sz="3000" dirty="0"/>
              <a:t> </a:t>
            </a:r>
            <a:r>
              <a:rPr lang="uk-UA" sz="3000" dirty="0"/>
              <a:t>та</a:t>
            </a:r>
            <a:r>
              <a:rPr lang="en-GB" sz="3000" dirty="0"/>
              <a:t> </a:t>
            </a:r>
            <a:r>
              <a:rPr lang="en-GB" sz="3000" b="1" dirty="0" err="1"/>
              <a:t>соціальні</a:t>
            </a:r>
            <a:r>
              <a:rPr lang="en-GB" sz="3000" b="1" dirty="0"/>
              <a:t> </a:t>
            </a:r>
            <a:r>
              <a:rPr lang="en-GB" sz="3000" b="1" dirty="0" err="1"/>
              <a:t>інновації</a:t>
            </a:r>
            <a:r>
              <a:rPr lang="uk-UA" sz="3000" dirty="0"/>
              <a:t>.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6100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1632</Words>
  <Application>Microsoft Office PowerPoint</Application>
  <PresentationFormat>Широкий екран</PresentationFormat>
  <Paragraphs>154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Motyw pakietu Office</vt:lpstr>
      <vt:lpstr>Стратегія регіонального розвитку до 2027р з інтеграцією смарт (розумної)- спеціалізації (RIS3, S3)</vt:lpstr>
      <vt:lpstr>Презентація PowerPoint</vt:lpstr>
      <vt:lpstr>Презентація PowerPoint</vt:lpstr>
      <vt:lpstr>Сутність RIS3</vt:lpstr>
      <vt:lpstr>Підвалини політики RIS3</vt:lpstr>
      <vt:lpstr>Що таке RIS3?</vt:lpstr>
      <vt:lpstr>Попередня обумовленість RIS3</vt:lpstr>
      <vt:lpstr>Переваги RIS3</vt:lpstr>
      <vt:lpstr>цілі RIS3</vt:lpstr>
      <vt:lpstr>Вироблення загального бачення щодо майбутнього країни / регіону</vt:lpstr>
      <vt:lpstr>Створення відповідних поєднань політики - приклад інструментів RIS3, критерії вибору </vt:lpstr>
      <vt:lpstr>RIS3 для Країни Басків (Іспанія)</vt:lpstr>
      <vt:lpstr>RIS3 для Сілезького воєводства (Польща)</vt:lpstr>
      <vt:lpstr>RIS3 Баварії (Німеччина)</vt:lpstr>
      <vt:lpstr>Джерела фінансування RIS3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innovation strategies for smart specialisation (RIS3) in the context of Ukrainian Regional Development policy framework</dc:title>
  <dc:creator>Robert Girejko</dc:creator>
  <cp:lastModifiedBy>Windows User</cp:lastModifiedBy>
  <cp:revision>354</cp:revision>
  <cp:lastPrinted>2018-05-14T06:59:34Z</cp:lastPrinted>
  <dcterms:created xsi:type="dcterms:W3CDTF">2018-05-09T12:58:14Z</dcterms:created>
  <dcterms:modified xsi:type="dcterms:W3CDTF">2019-09-23T08:02:16Z</dcterms:modified>
</cp:coreProperties>
</file>