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7" r:id="rId2"/>
    <p:sldId id="295" r:id="rId3"/>
    <p:sldId id="301" r:id="rId4"/>
    <p:sldId id="302" r:id="rId5"/>
    <p:sldId id="314" r:id="rId6"/>
    <p:sldId id="303" r:id="rId7"/>
    <p:sldId id="306" r:id="rId8"/>
    <p:sldId id="315" r:id="rId9"/>
    <p:sldId id="308" r:id="rId10"/>
    <p:sldId id="307" r:id="rId11"/>
    <p:sldId id="309" r:id="rId12"/>
    <p:sldId id="310" r:id="rId13"/>
    <p:sldId id="304" r:id="rId14"/>
    <p:sldId id="311" r:id="rId15"/>
    <p:sldId id="313" r:id="rId16"/>
    <p:sldId id="312" r:id="rId17"/>
  </p:sldIdLst>
  <p:sldSz cx="12192000" cy="6858000"/>
  <p:notesSz cx="9925050" cy="67929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39">
          <p15:clr>
            <a:srgbClr val="A4A3A4"/>
          </p15:clr>
        </p15:guide>
        <p15:guide id="2" pos="312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1" autoAdjust="0"/>
    <p:restoredTop sz="94348" autoAdjust="0"/>
  </p:normalViewPr>
  <p:slideViewPr>
    <p:cSldViewPr>
      <p:cViewPr varScale="1">
        <p:scale>
          <a:sx n="105" d="100"/>
          <a:sy n="105" d="100"/>
        </p:scale>
        <p:origin x="720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102" y="-666"/>
      </p:cViewPr>
      <p:guideLst>
        <p:guide orient="horz" pos="2139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437" cy="341074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026" y="0"/>
            <a:ext cx="4301437" cy="341074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r">
              <a:defRPr sz="1200"/>
            </a:lvl1pPr>
          </a:lstStyle>
          <a:p>
            <a:fld id="{AF8028F4-D5E2-42BB-B659-940F294973BE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1840"/>
            <a:ext cx="4301437" cy="341073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026" y="6451840"/>
            <a:ext cx="4301437" cy="341073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r">
              <a:defRPr sz="1200"/>
            </a:lvl1pPr>
          </a:lstStyle>
          <a:p>
            <a:fld id="{B961432D-E909-4D89-AD79-C914C1FF5D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137498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437" cy="341074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026" y="0"/>
            <a:ext cx="4301437" cy="341074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r">
              <a:defRPr sz="1200"/>
            </a:lvl1pPr>
          </a:lstStyle>
          <a:p>
            <a:fld id="{91B471A6-7E60-491D-BBC0-D76F3A61576E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3525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3" tIns="45702" rIns="91403" bIns="4570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030" y="3269546"/>
            <a:ext cx="7940991" cy="2674650"/>
          </a:xfrm>
          <a:prstGeom prst="rect">
            <a:avLst/>
          </a:prstGeom>
        </p:spPr>
        <p:txBody>
          <a:bodyPr vert="horz" lIns="91403" tIns="45702" rIns="91403" bIns="45702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1840"/>
            <a:ext cx="4301437" cy="341073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026" y="6451840"/>
            <a:ext cx="4301437" cy="341073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r">
              <a:defRPr sz="1200"/>
            </a:lvl1pPr>
          </a:lstStyle>
          <a:p>
            <a:fld id="{68BADD6A-A7A4-46DC-B1AD-19AB8ED665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292600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5A170-F3FC-4B27-B95A-A643A5CAB414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FCA34-A77E-41D6-A143-66DA730E2F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2095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5A170-F3FC-4B27-B95A-A643A5CAB414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FCA34-A77E-41D6-A143-66DA730E2F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4138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5A170-F3FC-4B27-B95A-A643A5CAB414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FCA34-A77E-41D6-A143-66DA730E2F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84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5A170-F3FC-4B27-B95A-A643A5CAB414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FCA34-A77E-41D6-A143-66DA730E2F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4173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5A170-F3FC-4B27-B95A-A643A5CAB414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FCA34-A77E-41D6-A143-66DA730E2F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670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5A170-F3FC-4B27-B95A-A643A5CAB414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FCA34-A77E-41D6-A143-66DA730E2F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745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5A170-F3FC-4B27-B95A-A643A5CAB414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FCA34-A77E-41D6-A143-66DA730E2F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459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5A170-F3FC-4B27-B95A-A643A5CAB414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FCA34-A77E-41D6-A143-66DA730E2F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3782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5A170-F3FC-4B27-B95A-A643A5CAB414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FCA34-A77E-41D6-A143-66DA730E2F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4392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5A170-F3FC-4B27-B95A-A643A5CAB414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FCA34-A77E-41D6-A143-66DA730E2F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144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5A170-F3FC-4B27-B95A-A643A5CAB414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FCA34-A77E-41D6-A143-66DA730E2F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63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5A170-F3FC-4B27-B95A-A643A5CAB414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FCA34-A77E-41D6-A143-66DA730E2F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221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55.png"/>
          <p:cNvPicPr>
            <a:picLocks noChangeAspect="1"/>
          </p:cNvPicPr>
          <p:nvPr/>
        </p:nvPicPr>
        <p:blipFill>
          <a:blip r:embed="rId2" cstate="print">
            <a:alphaModFix/>
          </a:blip>
          <a:stretch>
            <a:fillRect/>
          </a:stretch>
        </p:blipFill>
        <p:spPr>
          <a:xfrm>
            <a:off x="238084" y="2055995"/>
            <a:ext cx="11715832" cy="396529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103" name="Picture 5" descr="33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8368" y="-243408"/>
            <a:ext cx="3276600" cy="115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6" descr="Рисунок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3352" y="260414"/>
            <a:ext cx="1028688" cy="10802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452398" y="2500306"/>
            <a:ext cx="11215766" cy="333947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РЕЗУЛЬТАТИ ДОСЛІДЖЕННЯ ДЛЯ ВИЗНАЧЕННЯ СМАРТ-СПЕЦІАЛІЗАЦІЇ ЛУГАНСЬКОЇ ОБЛАСТІ</a:t>
            </a:r>
          </a:p>
        </p:txBody>
      </p:sp>
      <p:sp>
        <p:nvSpPr>
          <p:cNvPr id="17" name="object 4"/>
          <p:cNvSpPr/>
          <p:nvPr/>
        </p:nvSpPr>
        <p:spPr>
          <a:xfrm>
            <a:off x="1991544" y="231431"/>
            <a:ext cx="522504" cy="44416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TextBox 18"/>
          <p:cNvSpPr txBox="1"/>
          <p:nvPr/>
        </p:nvSpPr>
        <p:spPr>
          <a:xfrm>
            <a:off x="1523343" y="781022"/>
            <a:ext cx="61206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dirty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ДЕПАРТАМЕНТ ЕКОНОМІЧНОГО РОЗВИТКУ, </a:t>
            </a:r>
            <a:r>
              <a:rPr lang="uk-UA" sz="16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ЗОВНІШНЬОЕКОНОМІЧНОЇ ДІЯЛЬНОСТІ ТА </a:t>
            </a:r>
            <a:r>
              <a:rPr lang="uk-UA" sz="1600" b="1" dirty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ТУРИЗМУ</a:t>
            </a:r>
            <a:endParaRPr lang="ru-RU" sz="1600" b="1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  <a:p>
            <a:r>
              <a:rPr lang="uk-UA" sz="1600" b="1" dirty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ЛУГАНСЬКОЇ ОБЛАСНОЇ ДЕРЖАВНОЇ АДМІНІСТРАЦІЇ</a:t>
            </a:r>
            <a:endParaRPr lang="ru-RU" sz="1600" b="1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20" name="Рисунок 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3343" y="274221"/>
            <a:ext cx="468201" cy="535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1" name="Прямая соединительная линия 20"/>
          <p:cNvCxnSpPr/>
          <p:nvPr/>
        </p:nvCxnSpPr>
        <p:spPr>
          <a:xfrm>
            <a:off x="1481027" y="274221"/>
            <a:ext cx="0" cy="1057835"/>
          </a:xfrm>
          <a:prstGeom prst="line">
            <a:avLst/>
          </a:prstGeom>
          <a:ln w="25400">
            <a:solidFill>
              <a:srgbClr val="333300">
                <a:alpha val="81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899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-333420" y="0"/>
            <a:ext cx="11930146" cy="928694"/>
          </a:xfrm>
          <a:prstGeom prst="rect">
            <a:avLst/>
          </a:prstGeom>
          <a:ln>
            <a:noFill/>
          </a:ln>
        </p:spPr>
        <p:txBody>
          <a:bodyPr vert="horz" lIns="66945" tIns="33475" rIns="66945" bIns="33475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1200"/>
              </a:spcBef>
              <a:buNone/>
              <a:tabLst>
                <a:tab pos="360363" algn="l"/>
                <a:tab pos="817563" algn="l"/>
              </a:tabLst>
            </a:pPr>
            <a:r>
              <a:rPr lang="ru-RU" sz="3600" b="1" dirty="0" smtClean="0">
                <a:solidFill>
                  <a:srgbClr val="002060"/>
                </a:solidFill>
              </a:rPr>
              <a:t>ДИНАМІЧНИЙ АНАЛІЗ </a:t>
            </a:r>
            <a:r>
              <a:rPr lang="ru-RU" sz="3600" b="1" dirty="0" smtClean="0">
                <a:solidFill>
                  <a:srgbClr val="002060"/>
                </a:solidFill>
              </a:rPr>
              <a:t>(</a:t>
            </a:r>
            <a:r>
              <a:rPr lang="uk-UA" sz="3600" b="1" dirty="0" smtClean="0">
                <a:solidFill>
                  <a:srgbClr val="002060"/>
                </a:solidFill>
              </a:rPr>
              <a:t>обидва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uk-UA" sz="3600" b="1" dirty="0" smtClean="0">
                <a:solidFill>
                  <a:srgbClr val="002060"/>
                </a:solidFill>
              </a:rPr>
              <a:t>критерія</a:t>
            </a:r>
            <a:r>
              <a:rPr lang="ru-RU" sz="3600" b="1" dirty="0" smtClean="0">
                <a:solidFill>
                  <a:srgbClr val="002060"/>
                </a:solidFill>
              </a:rPr>
              <a:t>)</a:t>
            </a:r>
            <a:endParaRPr lang="ru-RU" sz="3600" dirty="0" smtClean="0">
              <a:solidFill>
                <a:srgbClr val="002060"/>
              </a:solidFill>
            </a:endParaRPr>
          </a:p>
        </p:txBody>
      </p:sp>
      <p:sp>
        <p:nvSpPr>
          <p:cNvPr id="7" name="Місце для вмісту 2"/>
          <p:cNvSpPr txBox="1">
            <a:spLocks/>
          </p:cNvSpPr>
          <p:nvPr/>
        </p:nvSpPr>
        <p:spPr>
          <a:xfrm>
            <a:off x="238084" y="785794"/>
            <a:ext cx="11715832" cy="5578452"/>
          </a:xfrm>
          <a:prstGeom prst="rect">
            <a:avLst/>
          </a:prstGeom>
        </p:spPr>
        <p:txBody>
          <a:bodyPr vert="horz" wrap="square" lIns="68580" tIns="34291" rIns="68580" bIns="34291" rtlCol="0" anchor="t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>
              <a:spcBef>
                <a:spcPts val="1200"/>
              </a:spcBef>
              <a:tabLst>
                <a:tab pos="360363" algn="l"/>
                <a:tab pos="817563" algn="l"/>
              </a:tabLst>
            </a:pPr>
            <a:r>
              <a:rPr lang="uk-UA" altLang="ru-RU" sz="2400" b="1" dirty="0" smtClean="0">
                <a:solidFill>
                  <a:srgbClr val="002060"/>
                </a:solidFill>
              </a:rPr>
              <a:t>Поєднання результатів за двома критеріями </a:t>
            </a:r>
            <a:r>
              <a:rPr lang="uk-UA" altLang="ru-RU" sz="2400" b="1" dirty="0" smtClean="0">
                <a:solidFill>
                  <a:srgbClr val="002060"/>
                </a:solidFill>
              </a:rPr>
              <a:t>(зміна кількості зайнятих і середньої заробітної плати) ‒ в </a:t>
            </a:r>
            <a:r>
              <a:rPr lang="uk-UA" altLang="ru-RU" sz="2400" b="1" dirty="0" smtClean="0">
                <a:solidFill>
                  <a:srgbClr val="C00000"/>
                </a:solidFill>
              </a:rPr>
              <a:t>23 галузях</a:t>
            </a:r>
            <a:r>
              <a:rPr lang="uk-UA" altLang="ru-RU" sz="2400" b="1" dirty="0" smtClean="0">
                <a:solidFill>
                  <a:srgbClr val="002060"/>
                </a:solidFill>
              </a:rPr>
              <a:t>, що складає </a:t>
            </a:r>
            <a:r>
              <a:rPr lang="uk-UA" altLang="ru-RU" sz="2400" b="1" dirty="0" smtClean="0">
                <a:solidFill>
                  <a:srgbClr val="C00000"/>
                </a:solidFill>
              </a:rPr>
              <a:t>10,0 % </a:t>
            </a:r>
            <a:r>
              <a:rPr lang="uk-UA" altLang="ru-RU" sz="2400" b="1" dirty="0" smtClean="0">
                <a:solidFill>
                  <a:srgbClr val="002060"/>
                </a:solidFill>
              </a:rPr>
              <a:t>загальної зайнятості в області</a:t>
            </a:r>
            <a:r>
              <a:rPr lang="uk-UA" altLang="ru-RU" sz="2400" b="1" dirty="0" smtClean="0">
                <a:solidFill>
                  <a:srgbClr val="002060"/>
                </a:solidFill>
              </a:rPr>
              <a:t>. З них зайняті тільки в 7 галузях  складають більше 0,5% </a:t>
            </a:r>
            <a:r>
              <a:rPr lang="uk-UA" altLang="ru-RU" sz="2400" b="1" dirty="0" smtClean="0">
                <a:solidFill>
                  <a:srgbClr val="002060"/>
                </a:solidFill>
              </a:rPr>
              <a:t>загальної зайнятості</a:t>
            </a:r>
            <a:r>
              <a:rPr lang="uk-UA" altLang="ru-RU" sz="2400" b="1" dirty="0" smtClean="0">
                <a:solidFill>
                  <a:srgbClr val="002060"/>
                </a:solidFill>
              </a:rPr>
              <a:t>:</a:t>
            </a:r>
          </a:p>
          <a:p>
            <a:pPr marL="536575">
              <a:spcBef>
                <a:spcPts val="1200"/>
              </a:spcBef>
              <a:tabLst>
                <a:tab pos="536575" algn="l"/>
                <a:tab pos="817563" algn="l"/>
              </a:tabLst>
            </a:pPr>
            <a:r>
              <a:rPr lang="uk-UA" altLang="ru-RU" sz="2400" b="1" dirty="0" smtClean="0">
                <a:solidFill>
                  <a:srgbClr val="002060"/>
                </a:solidFill>
              </a:rPr>
              <a:t>10.5 </a:t>
            </a:r>
            <a:r>
              <a:rPr lang="uk-UA" altLang="ru-RU" sz="2400" b="1" dirty="0" smtClean="0">
                <a:solidFill>
                  <a:srgbClr val="002060"/>
                </a:solidFill>
              </a:rPr>
              <a:t>Виробництво</a:t>
            </a:r>
            <a:r>
              <a:rPr lang="uk-UA" altLang="ru-RU" sz="2400" b="1" dirty="0" smtClean="0">
                <a:solidFill>
                  <a:srgbClr val="002060"/>
                </a:solidFill>
              </a:rPr>
              <a:t> молочних продуктів</a:t>
            </a:r>
          </a:p>
          <a:p>
            <a:pPr marL="536575">
              <a:spcBef>
                <a:spcPts val="1200"/>
              </a:spcBef>
              <a:tabLst>
                <a:tab pos="536575" algn="l"/>
                <a:tab pos="817563" algn="l"/>
              </a:tabLst>
            </a:pPr>
            <a:r>
              <a:rPr lang="uk-UA" altLang="ru-RU" sz="2400" b="1" dirty="0" smtClean="0">
                <a:solidFill>
                  <a:srgbClr val="002060"/>
                </a:solidFill>
              </a:rPr>
              <a:t>17 </a:t>
            </a:r>
            <a:r>
              <a:rPr lang="uk-UA" altLang="ru-RU" sz="2400" b="1" dirty="0" smtClean="0">
                <a:solidFill>
                  <a:srgbClr val="002060"/>
                </a:solidFill>
              </a:rPr>
              <a:t>Виробництво паперу і паперових виробів</a:t>
            </a:r>
            <a:endParaRPr lang="uk-UA" altLang="ru-RU" sz="2400" b="1" dirty="0" smtClean="0">
              <a:solidFill>
                <a:srgbClr val="002060"/>
              </a:solidFill>
            </a:endParaRPr>
          </a:p>
          <a:p>
            <a:pPr marL="536575">
              <a:spcBef>
                <a:spcPts val="1200"/>
              </a:spcBef>
              <a:tabLst>
                <a:tab pos="536575" algn="l"/>
                <a:tab pos="817563" algn="l"/>
              </a:tabLst>
            </a:pPr>
            <a:r>
              <a:rPr lang="uk-UA" altLang="ru-RU" sz="2400" b="1" dirty="0" smtClean="0">
                <a:solidFill>
                  <a:srgbClr val="002060"/>
                </a:solidFill>
              </a:rPr>
              <a:t>23.1 </a:t>
            </a:r>
            <a:r>
              <a:rPr lang="uk-UA" altLang="ru-RU" sz="2400" b="1" dirty="0" smtClean="0">
                <a:solidFill>
                  <a:srgbClr val="002060"/>
                </a:solidFill>
              </a:rPr>
              <a:t>Виробництво</a:t>
            </a:r>
            <a:r>
              <a:rPr lang="uk-UA" altLang="ru-RU" sz="2400" b="1" dirty="0" smtClean="0">
                <a:solidFill>
                  <a:srgbClr val="002060"/>
                </a:solidFill>
              </a:rPr>
              <a:t> скла і виробів зі скла </a:t>
            </a:r>
          </a:p>
          <a:p>
            <a:pPr marL="536575">
              <a:spcBef>
                <a:spcPts val="1200"/>
              </a:spcBef>
              <a:tabLst>
                <a:tab pos="536575" algn="l"/>
                <a:tab pos="817563" algn="l"/>
              </a:tabLst>
            </a:pPr>
            <a:r>
              <a:rPr lang="uk-UA" altLang="ru-RU" sz="2400" b="1" dirty="0" smtClean="0">
                <a:solidFill>
                  <a:srgbClr val="002060"/>
                </a:solidFill>
              </a:rPr>
              <a:t>35.3 </a:t>
            </a:r>
            <a:r>
              <a:rPr lang="uk-UA" altLang="ru-RU" sz="2400" b="1" dirty="0" smtClean="0">
                <a:solidFill>
                  <a:srgbClr val="002060"/>
                </a:solidFill>
              </a:rPr>
              <a:t>Постачання пари, гарячої води і кондиційованого повітря</a:t>
            </a:r>
            <a:r>
              <a:rPr lang="uk-UA" altLang="ru-RU" sz="2400" b="1" dirty="0" smtClean="0">
                <a:solidFill>
                  <a:srgbClr val="002060"/>
                </a:solidFill>
              </a:rPr>
              <a:t>;</a:t>
            </a:r>
          </a:p>
          <a:p>
            <a:pPr marL="536575">
              <a:spcBef>
                <a:spcPts val="1200"/>
              </a:spcBef>
              <a:tabLst>
                <a:tab pos="536575" algn="l"/>
                <a:tab pos="817563" algn="l"/>
              </a:tabLst>
            </a:pPr>
            <a:r>
              <a:rPr lang="uk-UA" altLang="ru-RU" sz="2400" b="1" dirty="0" smtClean="0">
                <a:solidFill>
                  <a:srgbClr val="002060"/>
                </a:solidFill>
              </a:rPr>
              <a:t>46.3 Оптова торгівля продуктами харчування, напоями і тютюновими виробами</a:t>
            </a:r>
          </a:p>
          <a:p>
            <a:pPr marL="536575">
              <a:spcBef>
                <a:spcPts val="1200"/>
              </a:spcBef>
              <a:tabLst>
                <a:tab pos="536575" algn="l"/>
                <a:tab pos="817563" algn="l"/>
              </a:tabLst>
            </a:pPr>
            <a:r>
              <a:rPr lang="uk-UA" altLang="ru-RU" sz="2400" b="1" dirty="0" smtClean="0">
                <a:solidFill>
                  <a:srgbClr val="002060"/>
                </a:solidFill>
              </a:rPr>
              <a:t>68.2 </a:t>
            </a:r>
            <a:r>
              <a:rPr lang="uk-UA" altLang="ru-RU" sz="2400" b="1" dirty="0" smtClean="0">
                <a:solidFill>
                  <a:srgbClr val="002060"/>
                </a:solidFill>
              </a:rPr>
              <a:t>Надання</a:t>
            </a:r>
            <a:r>
              <a:rPr lang="uk-UA" altLang="ru-RU" sz="2400" b="1" dirty="0" smtClean="0">
                <a:solidFill>
                  <a:srgbClr val="002060"/>
                </a:solidFill>
              </a:rPr>
              <a:t> в оренду і експлуатацію власного або орендованого нерухомого</a:t>
            </a:r>
            <a:r>
              <a:rPr lang="uk-UA" altLang="ru-RU" sz="2400" b="1" dirty="0" smtClean="0">
                <a:solidFill>
                  <a:srgbClr val="002060"/>
                </a:solidFill>
              </a:rPr>
              <a:t> майна</a:t>
            </a:r>
            <a:endParaRPr lang="uk-UA" altLang="ru-RU" sz="2400" b="1" dirty="0" smtClean="0">
              <a:solidFill>
                <a:srgbClr val="002060"/>
              </a:solidFill>
            </a:endParaRPr>
          </a:p>
          <a:p>
            <a:pPr marL="536575">
              <a:spcBef>
                <a:spcPts val="1200"/>
              </a:spcBef>
              <a:tabLst>
                <a:tab pos="536575" algn="l"/>
                <a:tab pos="817563" algn="l"/>
              </a:tabLst>
            </a:pPr>
            <a:r>
              <a:rPr lang="uk-UA" altLang="ru-RU" sz="2400" b="1" dirty="0" smtClean="0">
                <a:solidFill>
                  <a:srgbClr val="002060"/>
                </a:solidFill>
              </a:rPr>
              <a:t>71.1 Діяльність в сфері архітектури и інжинірингу, надання послуг технічного консультування</a:t>
            </a:r>
            <a:endParaRPr lang="uk-UA" altLang="ru-RU" sz="2400" b="1" dirty="0" smtClean="0">
              <a:solidFill>
                <a:srgbClr val="00206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9336" y="5787"/>
            <a:ext cx="630102" cy="785205"/>
          </a:xfrm>
          <a:prstGeom prst="rect">
            <a:avLst/>
          </a:prstGeom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11" name="Picture 5" descr="33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6440" y="-240741"/>
            <a:ext cx="2498471" cy="1253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814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0" y="0"/>
            <a:ext cx="11930146" cy="1285860"/>
          </a:xfrm>
          <a:prstGeom prst="rect">
            <a:avLst/>
          </a:prstGeom>
          <a:ln>
            <a:noFill/>
          </a:ln>
        </p:spPr>
        <p:txBody>
          <a:bodyPr vert="horz" lIns="66945" tIns="33475" rIns="66945" bIns="33475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1200"/>
              </a:spcBef>
              <a:buNone/>
              <a:tabLst>
                <a:tab pos="817563" algn="l"/>
              </a:tabLst>
            </a:pPr>
            <a:r>
              <a:rPr lang="ru-RU" sz="3600" b="1" dirty="0" smtClean="0">
                <a:solidFill>
                  <a:srgbClr val="002060"/>
                </a:solidFill>
              </a:rPr>
              <a:t>РЕЗУЛЬТАТИ СТАТИЧНОГО І</a:t>
            </a:r>
            <a:r>
              <a:rPr lang="ru-RU" sz="3600" b="1" dirty="0" smtClean="0">
                <a:solidFill>
                  <a:srgbClr val="002060"/>
                </a:solidFill>
              </a:rPr>
              <a:t/>
            </a:r>
            <a:br>
              <a:rPr lang="ru-RU" sz="3600" b="1" dirty="0" smtClean="0">
                <a:solidFill>
                  <a:srgbClr val="002060"/>
                </a:solidFill>
              </a:rPr>
            </a:br>
            <a:r>
              <a:rPr lang="ru-RU" sz="3600" b="1" dirty="0" smtClean="0">
                <a:solidFill>
                  <a:srgbClr val="002060"/>
                </a:solidFill>
              </a:rPr>
              <a:t>ДИНАМІЧНОГО АНАЛІЗУ</a:t>
            </a:r>
            <a:endParaRPr lang="ru-RU" sz="3600" b="1" dirty="0" smtClean="0">
              <a:solidFill>
                <a:srgbClr val="002060"/>
              </a:solidFill>
            </a:endParaRPr>
          </a:p>
        </p:txBody>
      </p:sp>
      <p:sp>
        <p:nvSpPr>
          <p:cNvPr id="7" name="Місце для вмісту 2"/>
          <p:cNvSpPr txBox="1">
            <a:spLocks/>
          </p:cNvSpPr>
          <p:nvPr/>
        </p:nvSpPr>
        <p:spPr>
          <a:xfrm>
            <a:off x="0" y="1428736"/>
            <a:ext cx="12192000" cy="4901344"/>
          </a:xfrm>
          <a:prstGeom prst="rect">
            <a:avLst/>
          </a:prstGeom>
        </p:spPr>
        <p:txBody>
          <a:bodyPr vert="horz" wrap="square" lIns="68580" tIns="34291" rIns="68580" bIns="34291" rtlCol="0" anchor="t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>
              <a:spcBef>
                <a:spcPts val="1200"/>
              </a:spcBef>
              <a:tabLst>
                <a:tab pos="360363" algn="l"/>
                <a:tab pos="817563" algn="l"/>
              </a:tabLst>
            </a:pPr>
            <a:r>
              <a:rPr lang="uk-UA" altLang="ru-RU" sz="3200" b="1" dirty="0" smtClean="0">
                <a:solidFill>
                  <a:srgbClr val="002060"/>
                </a:solidFill>
              </a:rPr>
              <a:t>Поєднання результатів за двома критеріями </a:t>
            </a:r>
            <a:r>
              <a:rPr lang="uk-UA" altLang="ru-RU" sz="3200" b="1" dirty="0" smtClean="0">
                <a:solidFill>
                  <a:srgbClr val="002060"/>
                </a:solidFill>
              </a:rPr>
              <a:t>статичного і динамічного аналізу ‒ виявлено в </a:t>
            </a:r>
            <a:r>
              <a:rPr lang="uk-UA" altLang="ru-RU" sz="3200" b="1" dirty="0" smtClean="0">
                <a:solidFill>
                  <a:srgbClr val="C00000"/>
                </a:solidFill>
              </a:rPr>
              <a:t>3 галузях</a:t>
            </a:r>
            <a:r>
              <a:rPr lang="uk-UA" altLang="ru-RU" sz="3200" b="1" dirty="0" smtClean="0">
                <a:solidFill>
                  <a:srgbClr val="002060"/>
                </a:solidFill>
              </a:rPr>
              <a:t>,  що складає </a:t>
            </a:r>
            <a:r>
              <a:rPr lang="uk-UA" altLang="ru-RU" sz="3200" b="1" dirty="0" smtClean="0">
                <a:solidFill>
                  <a:srgbClr val="C00000"/>
                </a:solidFill>
              </a:rPr>
              <a:t>4,9 % </a:t>
            </a:r>
            <a:r>
              <a:rPr lang="uk-UA" altLang="ru-RU" sz="3200" b="1" dirty="0">
                <a:solidFill>
                  <a:srgbClr val="002060"/>
                </a:solidFill>
              </a:rPr>
              <a:t>загальної зайнятості в </a:t>
            </a:r>
            <a:r>
              <a:rPr lang="uk-UA" altLang="ru-RU" sz="3200" b="1" dirty="0" smtClean="0">
                <a:solidFill>
                  <a:srgbClr val="002060"/>
                </a:solidFill>
              </a:rPr>
              <a:t>області</a:t>
            </a:r>
            <a:r>
              <a:rPr lang="uk-UA" altLang="ru-RU" sz="3200" b="1" dirty="0" smtClean="0">
                <a:solidFill>
                  <a:srgbClr val="002060"/>
                </a:solidFill>
              </a:rPr>
              <a:t>:</a:t>
            </a:r>
          </a:p>
          <a:p>
            <a:pPr marL="712788">
              <a:spcBef>
                <a:spcPts val="1200"/>
              </a:spcBef>
              <a:tabLst>
                <a:tab pos="536575" algn="l"/>
                <a:tab pos="817563" algn="l"/>
              </a:tabLst>
            </a:pPr>
            <a:r>
              <a:rPr lang="uk-UA" altLang="ru-RU" sz="3200" b="1" dirty="0" smtClean="0">
                <a:solidFill>
                  <a:srgbClr val="002060"/>
                </a:solidFill>
              </a:rPr>
              <a:t>17 </a:t>
            </a:r>
            <a:r>
              <a:rPr lang="uk-UA" altLang="ru-RU" sz="3200" b="1" dirty="0" smtClean="0">
                <a:solidFill>
                  <a:srgbClr val="002060"/>
                </a:solidFill>
              </a:rPr>
              <a:t>Виробництво паперу і паперових виробів</a:t>
            </a:r>
          </a:p>
          <a:p>
            <a:pPr marL="712788">
              <a:spcBef>
                <a:spcPts val="1200"/>
              </a:spcBef>
              <a:tabLst>
                <a:tab pos="536575" algn="l"/>
                <a:tab pos="817563" algn="l"/>
              </a:tabLst>
            </a:pPr>
            <a:endParaRPr lang="uk-UA" altLang="ru-RU" sz="1600" b="1" dirty="0" smtClean="0">
              <a:solidFill>
                <a:srgbClr val="002060"/>
              </a:solidFill>
            </a:endParaRPr>
          </a:p>
          <a:p>
            <a:pPr marL="712788">
              <a:spcBef>
                <a:spcPts val="1200"/>
              </a:spcBef>
              <a:tabLst>
                <a:tab pos="536575" algn="l"/>
                <a:tab pos="817563" algn="l"/>
              </a:tabLst>
            </a:pPr>
            <a:r>
              <a:rPr lang="uk-UA" altLang="ru-RU" sz="3200" b="1" dirty="0" smtClean="0">
                <a:solidFill>
                  <a:srgbClr val="002060"/>
                </a:solidFill>
              </a:rPr>
              <a:t>35.3 </a:t>
            </a:r>
            <a:r>
              <a:rPr lang="uk-UA" altLang="ru-RU" sz="3200" b="1" dirty="0" smtClean="0">
                <a:solidFill>
                  <a:srgbClr val="002060"/>
                </a:solidFill>
              </a:rPr>
              <a:t>Постачання пари, гарячої води і кондиційованого повітря</a:t>
            </a:r>
            <a:r>
              <a:rPr lang="uk-UA" altLang="ru-RU" sz="3200" b="1" dirty="0" smtClean="0">
                <a:solidFill>
                  <a:srgbClr val="002060"/>
                </a:solidFill>
              </a:rPr>
              <a:t>;</a:t>
            </a:r>
          </a:p>
          <a:p>
            <a:pPr marL="712788">
              <a:spcBef>
                <a:spcPts val="1200"/>
              </a:spcBef>
              <a:tabLst>
                <a:tab pos="536575" algn="l"/>
                <a:tab pos="817563" algn="l"/>
              </a:tabLst>
            </a:pPr>
            <a:endParaRPr lang="uk-UA" altLang="ru-RU" sz="1600" b="1" dirty="0" smtClean="0">
              <a:solidFill>
                <a:srgbClr val="002060"/>
              </a:solidFill>
            </a:endParaRPr>
          </a:p>
          <a:p>
            <a:pPr marL="712788">
              <a:spcBef>
                <a:spcPts val="1200"/>
              </a:spcBef>
              <a:tabLst>
                <a:tab pos="536575" algn="l"/>
                <a:tab pos="817563" algn="l"/>
              </a:tabLst>
            </a:pPr>
            <a:r>
              <a:rPr lang="uk-UA" altLang="ru-RU" sz="3200" b="1" dirty="0" smtClean="0">
                <a:solidFill>
                  <a:srgbClr val="002060"/>
                </a:solidFill>
              </a:rPr>
              <a:t>71.1 </a:t>
            </a:r>
            <a:r>
              <a:rPr lang="uk-UA" altLang="ru-RU" sz="3200" b="1" dirty="0" smtClean="0">
                <a:solidFill>
                  <a:srgbClr val="002060"/>
                </a:solidFill>
              </a:rPr>
              <a:t>Діяльність в сфері архітектури и інжинірингу, надання послуг технічного консультування</a:t>
            </a:r>
            <a:endParaRPr lang="uk-UA" altLang="ru-RU" sz="3200" b="1" dirty="0" smtClean="0">
              <a:solidFill>
                <a:srgbClr val="00206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9336" y="5787"/>
            <a:ext cx="630102" cy="785205"/>
          </a:xfrm>
          <a:prstGeom prst="rect">
            <a:avLst/>
          </a:prstGeom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11" name="Picture 5" descr="33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6440" y="-240741"/>
            <a:ext cx="2498471" cy="1253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814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1023902" y="116768"/>
            <a:ext cx="9858444" cy="883340"/>
          </a:xfrm>
          <a:prstGeom prst="rect">
            <a:avLst/>
          </a:prstGeom>
          <a:ln>
            <a:noFill/>
          </a:ln>
        </p:spPr>
        <p:txBody>
          <a:bodyPr vert="horz" lIns="66945" tIns="33475" rIns="66945" bIns="33475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spcBef>
                <a:spcPct val="0"/>
              </a:spcBef>
              <a:spcAft>
                <a:spcPct val="0"/>
              </a:spcAft>
              <a:buNone/>
              <a:tabLst>
                <a:tab pos="879279" algn="l"/>
              </a:tabLst>
            </a:pPr>
            <a:r>
              <a:rPr lang="uk-UA" altLang="ru-RU" sz="4000" b="1" dirty="0" smtClean="0">
                <a:solidFill>
                  <a:srgbClr val="002060"/>
                </a:solidFill>
              </a:rPr>
              <a:t>І</a:t>
            </a:r>
            <a:r>
              <a:rPr lang="uk-UA" altLang="ru-RU" sz="4000" b="1" dirty="0" smtClean="0">
                <a:solidFill>
                  <a:srgbClr val="002060"/>
                </a:solidFill>
              </a:rPr>
              <a:t>ННОВАЦІЙНИЙ ПОТЕНЦІАЛ</a:t>
            </a:r>
            <a:endParaRPr lang="uk-UA" altLang="ru-RU" sz="4000" b="1" dirty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Місце для вмісту 2"/>
          <p:cNvSpPr txBox="1">
            <a:spLocks/>
          </p:cNvSpPr>
          <p:nvPr/>
        </p:nvSpPr>
        <p:spPr>
          <a:xfrm>
            <a:off x="523836" y="1000108"/>
            <a:ext cx="11072890" cy="4562790"/>
          </a:xfrm>
          <a:prstGeom prst="rect">
            <a:avLst/>
          </a:prstGeom>
        </p:spPr>
        <p:txBody>
          <a:bodyPr vert="horz" wrap="square" lIns="68580" tIns="34291" rIns="68580" bIns="34291" rtlCol="0" anchor="t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tabLst>
                <a:tab pos="360363" algn="l"/>
                <a:tab pos="817563" algn="l"/>
              </a:tabLst>
            </a:pPr>
            <a:r>
              <a:rPr lang="uk-UA" altLang="ru-RU" sz="3600" b="1" dirty="0" smtClean="0">
                <a:solidFill>
                  <a:srgbClr val="002060"/>
                </a:solidFill>
              </a:rPr>
              <a:t>Використані статистичні дані для галузей по КВЕД B-E за 2014-2016 рр. щодо питомої ваги підприємств, які ввели наступні типи інновацій (2 і більше типів):</a:t>
            </a:r>
          </a:p>
          <a:p>
            <a:pPr marL="536575">
              <a:spcBef>
                <a:spcPts val="1200"/>
              </a:spcBef>
              <a:buFont typeface="Wingdings" pitchFamily="2" charset="2"/>
              <a:buChar char="§"/>
              <a:tabLst>
                <a:tab pos="360363" algn="l"/>
                <a:tab pos="817563" algn="l"/>
              </a:tabLst>
            </a:pPr>
            <a:r>
              <a:rPr lang="uk-UA" altLang="ru-RU" sz="3600" b="1" dirty="0" smtClean="0">
                <a:solidFill>
                  <a:srgbClr val="002060"/>
                </a:solidFill>
              </a:rPr>
              <a:t>інноваційні продукти</a:t>
            </a:r>
          </a:p>
          <a:p>
            <a:pPr marL="536575">
              <a:spcBef>
                <a:spcPts val="1200"/>
              </a:spcBef>
              <a:buFont typeface="Wingdings" pitchFamily="2" charset="2"/>
              <a:buChar char="§"/>
              <a:tabLst>
                <a:tab pos="360363" algn="l"/>
                <a:tab pos="817563" algn="l"/>
              </a:tabLst>
            </a:pPr>
            <a:r>
              <a:rPr lang="uk-UA" altLang="ru-RU" sz="3600" b="1" dirty="0" smtClean="0">
                <a:solidFill>
                  <a:srgbClr val="002060"/>
                </a:solidFill>
              </a:rPr>
              <a:t>інноваційні процеси</a:t>
            </a:r>
          </a:p>
          <a:p>
            <a:pPr marL="536575">
              <a:spcBef>
                <a:spcPts val="1200"/>
              </a:spcBef>
              <a:buFont typeface="Wingdings" pitchFamily="2" charset="2"/>
              <a:buChar char="§"/>
              <a:tabLst>
                <a:tab pos="360363" algn="l"/>
                <a:tab pos="817563" algn="l"/>
              </a:tabLst>
            </a:pPr>
            <a:r>
              <a:rPr lang="uk-UA" altLang="ru-RU" sz="3600" b="1" dirty="0" smtClean="0">
                <a:solidFill>
                  <a:srgbClr val="002060"/>
                </a:solidFill>
              </a:rPr>
              <a:t>організаційні інновації</a:t>
            </a:r>
          </a:p>
          <a:p>
            <a:pPr marL="536575">
              <a:spcBef>
                <a:spcPts val="1200"/>
              </a:spcBef>
              <a:buFont typeface="Wingdings" pitchFamily="2" charset="2"/>
              <a:buChar char="§"/>
              <a:tabLst>
                <a:tab pos="360363" algn="l"/>
                <a:tab pos="817563" algn="l"/>
              </a:tabLst>
            </a:pPr>
            <a:r>
              <a:rPr lang="uk-UA" altLang="ru-RU" sz="3600" b="1" dirty="0" smtClean="0">
                <a:solidFill>
                  <a:srgbClr val="002060"/>
                </a:solidFill>
              </a:rPr>
              <a:t>маркетингові інновації</a:t>
            </a:r>
            <a:endParaRPr lang="uk-UA" altLang="ru-RU" sz="3600" b="1" dirty="0" smtClean="0">
              <a:solidFill>
                <a:srgbClr val="00206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9336" y="5787"/>
            <a:ext cx="630102" cy="785205"/>
          </a:xfrm>
          <a:prstGeom prst="rect">
            <a:avLst/>
          </a:prstGeom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11" name="Picture 5" descr="33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3164" y="-71485"/>
            <a:ext cx="2498471" cy="1253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814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1023902" y="116768"/>
            <a:ext cx="9858444" cy="1097654"/>
          </a:xfrm>
          <a:prstGeom prst="rect">
            <a:avLst/>
          </a:prstGeom>
          <a:ln>
            <a:noFill/>
          </a:ln>
        </p:spPr>
        <p:txBody>
          <a:bodyPr vert="horz" lIns="66945" tIns="33475" rIns="66945" bIns="33475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spcBef>
                <a:spcPct val="0"/>
              </a:spcBef>
              <a:spcAft>
                <a:spcPct val="0"/>
              </a:spcAft>
              <a:buNone/>
              <a:tabLst>
                <a:tab pos="879279" algn="l"/>
              </a:tabLst>
            </a:pPr>
            <a:r>
              <a:rPr lang="uk-UA" altLang="ru-RU" sz="4000" b="1" dirty="0" smtClean="0">
                <a:solidFill>
                  <a:srgbClr val="002060"/>
                </a:solidFill>
              </a:rPr>
              <a:t>ГАЛУЗІ З </a:t>
            </a:r>
            <a:r>
              <a:rPr lang="uk-UA" altLang="ru-RU" sz="4000" b="1" dirty="0" smtClean="0">
                <a:solidFill>
                  <a:srgbClr val="002060"/>
                </a:solidFill>
              </a:rPr>
              <a:t>ІННОВАЦІЙНИМ ПОТЕНЦІАЛОМ</a:t>
            </a:r>
            <a:endParaRPr lang="ru-RU" altLang="ru-RU" sz="4000" b="1" dirty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Місце для вмісту 2"/>
          <p:cNvSpPr txBox="1">
            <a:spLocks/>
          </p:cNvSpPr>
          <p:nvPr/>
        </p:nvSpPr>
        <p:spPr>
          <a:xfrm>
            <a:off x="509510" y="1148501"/>
            <a:ext cx="11072890" cy="6040117"/>
          </a:xfrm>
          <a:prstGeom prst="rect">
            <a:avLst/>
          </a:prstGeom>
        </p:spPr>
        <p:txBody>
          <a:bodyPr vert="horz" wrap="square" lIns="68580" tIns="34291" rIns="68580" bIns="34291" rtlCol="0" anchor="t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tabLst>
                <a:tab pos="360363" algn="l"/>
                <a:tab pos="817563" algn="l"/>
              </a:tabLst>
            </a:pPr>
            <a:r>
              <a:rPr lang="uk-UA" altLang="ru-RU" sz="2400" b="1" dirty="0" smtClean="0">
                <a:solidFill>
                  <a:srgbClr val="002060"/>
                </a:solidFill>
              </a:rPr>
              <a:t>Відібрано </a:t>
            </a:r>
            <a:r>
              <a:rPr lang="uk-UA" altLang="ru-RU" sz="2400" b="1" dirty="0" smtClean="0">
                <a:solidFill>
                  <a:srgbClr val="C00000"/>
                </a:solidFill>
              </a:rPr>
              <a:t>9 галузей</a:t>
            </a:r>
            <a:r>
              <a:rPr lang="uk-UA" altLang="ru-RU" sz="2400" b="1" dirty="0" smtClean="0">
                <a:solidFill>
                  <a:srgbClr val="002060"/>
                </a:solidFill>
              </a:rPr>
              <a:t>, в яких зайнято </a:t>
            </a:r>
            <a:r>
              <a:rPr lang="uk-UA" altLang="ru-RU" sz="2400" b="1" dirty="0" smtClean="0">
                <a:solidFill>
                  <a:srgbClr val="C00000"/>
                </a:solidFill>
              </a:rPr>
              <a:t>18,8 %</a:t>
            </a:r>
            <a:r>
              <a:rPr lang="uk-UA" altLang="ru-RU" sz="2400" b="1" dirty="0" smtClean="0">
                <a:solidFill>
                  <a:srgbClr val="002060"/>
                </a:solidFill>
              </a:rPr>
              <a:t> від </a:t>
            </a:r>
            <a:r>
              <a:rPr lang="uk-UA" altLang="ru-RU" sz="2400" b="1" dirty="0" smtClean="0">
                <a:solidFill>
                  <a:srgbClr val="002060"/>
                </a:solidFill>
              </a:rPr>
              <a:t>загальної зайнятості в області</a:t>
            </a:r>
            <a:r>
              <a:rPr lang="uk-UA" altLang="ru-RU" sz="2400" b="1" dirty="0" smtClean="0">
                <a:solidFill>
                  <a:srgbClr val="002060"/>
                </a:solidFill>
              </a:rPr>
              <a:t>:</a:t>
            </a:r>
          </a:p>
          <a:p>
            <a:pPr marL="536575">
              <a:spcBef>
                <a:spcPts val="1200"/>
              </a:spcBef>
              <a:tabLst>
                <a:tab pos="360363" algn="l"/>
                <a:tab pos="817563" algn="l"/>
              </a:tabLst>
            </a:pPr>
            <a:r>
              <a:rPr lang="uk-UA" altLang="ru-RU" sz="2400" b="1" dirty="0">
                <a:solidFill>
                  <a:srgbClr val="002060"/>
                </a:solidFill>
              </a:rPr>
              <a:t>14.1 Виробництво </a:t>
            </a:r>
            <a:r>
              <a:rPr lang="uk-UA" altLang="ru-RU" sz="2400" b="1" dirty="0" smtClean="0">
                <a:solidFill>
                  <a:srgbClr val="002060"/>
                </a:solidFill>
              </a:rPr>
              <a:t>одягу, крім хутряного</a:t>
            </a:r>
          </a:p>
          <a:p>
            <a:pPr marL="536575">
              <a:spcBef>
                <a:spcPts val="1200"/>
              </a:spcBef>
              <a:tabLst>
                <a:tab pos="360363" algn="l"/>
                <a:tab pos="817563" algn="l"/>
              </a:tabLst>
            </a:pPr>
            <a:r>
              <a:rPr lang="uk-UA" altLang="ru-RU" sz="2400" b="1" dirty="0" smtClean="0">
                <a:solidFill>
                  <a:srgbClr val="002060"/>
                </a:solidFill>
              </a:rPr>
              <a:t>17 </a:t>
            </a:r>
            <a:r>
              <a:rPr lang="uk-UA" altLang="ru-RU" sz="2400" b="1" dirty="0" smtClean="0">
                <a:solidFill>
                  <a:srgbClr val="002060"/>
                </a:solidFill>
              </a:rPr>
              <a:t>Виробництво паперу і паперових виробів</a:t>
            </a:r>
            <a:endParaRPr lang="uk-UA" altLang="ru-RU" sz="2400" b="1" dirty="0" smtClean="0">
              <a:solidFill>
                <a:srgbClr val="002060"/>
              </a:solidFill>
            </a:endParaRPr>
          </a:p>
          <a:p>
            <a:pPr marL="536575">
              <a:spcBef>
                <a:spcPts val="1200"/>
              </a:spcBef>
              <a:tabLst>
                <a:tab pos="360363" algn="l"/>
                <a:tab pos="817563" algn="l"/>
              </a:tabLst>
            </a:pPr>
            <a:r>
              <a:rPr lang="uk-UA" altLang="ru-RU" sz="2400" b="1" dirty="0" smtClean="0">
                <a:solidFill>
                  <a:srgbClr val="002060"/>
                </a:solidFill>
              </a:rPr>
              <a:t>20.1 </a:t>
            </a:r>
            <a:r>
              <a:rPr lang="uk-UA" altLang="ru-RU" sz="2400" b="1" dirty="0" smtClean="0">
                <a:solidFill>
                  <a:srgbClr val="002060"/>
                </a:solidFill>
              </a:rPr>
              <a:t>Виробництво основної хімічної продукції, добрив і азотних </a:t>
            </a:r>
            <a:r>
              <a:rPr lang="uk-UA" altLang="ru-RU" sz="2400" b="1" dirty="0" err="1" smtClean="0">
                <a:solidFill>
                  <a:srgbClr val="002060"/>
                </a:solidFill>
              </a:rPr>
              <a:t>сполук</a:t>
            </a:r>
            <a:r>
              <a:rPr lang="uk-UA" altLang="ru-RU" sz="2400" b="1" dirty="0" smtClean="0">
                <a:solidFill>
                  <a:srgbClr val="002060"/>
                </a:solidFill>
              </a:rPr>
              <a:t>, пластмас і синтетичного каучуку в первинних формах</a:t>
            </a:r>
            <a:endParaRPr lang="uk-UA" altLang="ru-RU" sz="2400" b="1" dirty="0" smtClean="0">
              <a:solidFill>
                <a:srgbClr val="002060"/>
              </a:solidFill>
            </a:endParaRPr>
          </a:p>
          <a:p>
            <a:pPr marL="536575">
              <a:spcBef>
                <a:spcPts val="1200"/>
              </a:spcBef>
              <a:tabLst>
                <a:tab pos="360363" algn="l"/>
                <a:tab pos="817563" algn="l"/>
              </a:tabLst>
            </a:pPr>
            <a:r>
              <a:rPr lang="uk-UA" altLang="ru-RU" sz="2400" b="1" dirty="0" smtClean="0">
                <a:solidFill>
                  <a:srgbClr val="002060"/>
                </a:solidFill>
              </a:rPr>
              <a:t>22.2 </a:t>
            </a:r>
            <a:r>
              <a:rPr lang="uk-UA" altLang="ru-RU" sz="2400" b="1" dirty="0" smtClean="0">
                <a:solidFill>
                  <a:srgbClr val="002060"/>
                </a:solidFill>
              </a:rPr>
              <a:t>Виробництво</a:t>
            </a:r>
            <a:r>
              <a:rPr lang="uk-UA" altLang="ru-RU" sz="2400" b="1" dirty="0" smtClean="0">
                <a:solidFill>
                  <a:srgbClr val="002060"/>
                </a:solidFill>
              </a:rPr>
              <a:t> пластмасових </a:t>
            </a:r>
            <a:r>
              <a:rPr lang="uk-UA" altLang="ru-RU" sz="2400" b="1" dirty="0" smtClean="0">
                <a:solidFill>
                  <a:srgbClr val="002060"/>
                </a:solidFill>
              </a:rPr>
              <a:t>виробів</a:t>
            </a:r>
            <a:endParaRPr lang="uk-UA" altLang="ru-RU" sz="2400" b="1" dirty="0" smtClean="0">
              <a:solidFill>
                <a:srgbClr val="002060"/>
              </a:solidFill>
            </a:endParaRPr>
          </a:p>
          <a:p>
            <a:pPr marL="536575">
              <a:spcBef>
                <a:spcPts val="1200"/>
              </a:spcBef>
              <a:tabLst>
                <a:tab pos="360363" algn="l"/>
                <a:tab pos="817563" algn="l"/>
              </a:tabLst>
            </a:pPr>
            <a:r>
              <a:rPr lang="uk-UA" altLang="ru-RU" sz="2400" b="1" dirty="0" smtClean="0">
                <a:solidFill>
                  <a:srgbClr val="002060"/>
                </a:solidFill>
              </a:rPr>
              <a:t>23.1 </a:t>
            </a:r>
            <a:r>
              <a:rPr lang="uk-UA" altLang="ru-RU" sz="2400" b="1" dirty="0" smtClean="0">
                <a:solidFill>
                  <a:srgbClr val="002060"/>
                </a:solidFill>
              </a:rPr>
              <a:t>Виробництво скла і виробів зі скла</a:t>
            </a:r>
            <a:endParaRPr lang="uk-UA" altLang="ru-RU" sz="2400" b="1" dirty="0" smtClean="0">
              <a:solidFill>
                <a:srgbClr val="002060"/>
              </a:solidFill>
            </a:endParaRPr>
          </a:p>
          <a:p>
            <a:pPr marL="536575">
              <a:spcBef>
                <a:spcPts val="1200"/>
              </a:spcBef>
              <a:tabLst>
                <a:tab pos="360363" algn="l"/>
                <a:tab pos="817563" algn="l"/>
              </a:tabLst>
            </a:pPr>
            <a:r>
              <a:rPr lang="uk-UA" altLang="ru-RU" sz="2400" b="1" dirty="0" smtClean="0">
                <a:solidFill>
                  <a:srgbClr val="002060"/>
                </a:solidFill>
              </a:rPr>
              <a:t>26.2 </a:t>
            </a:r>
            <a:r>
              <a:rPr lang="uk-UA" altLang="ru-RU" sz="2400" b="1" dirty="0" smtClean="0">
                <a:solidFill>
                  <a:srgbClr val="002060"/>
                </a:solidFill>
              </a:rPr>
              <a:t>Виробництво комп’ютерів і периферійного обладнання</a:t>
            </a:r>
            <a:endParaRPr lang="uk-UA" altLang="ru-RU" sz="2400" b="1" dirty="0" smtClean="0">
              <a:solidFill>
                <a:srgbClr val="002060"/>
              </a:solidFill>
            </a:endParaRPr>
          </a:p>
          <a:p>
            <a:pPr marL="536575">
              <a:spcBef>
                <a:spcPts val="1200"/>
              </a:spcBef>
              <a:tabLst>
                <a:tab pos="360363" algn="l"/>
                <a:tab pos="817563" algn="l"/>
              </a:tabLst>
            </a:pPr>
            <a:r>
              <a:rPr lang="uk-UA" altLang="ru-RU" sz="2400" b="1" dirty="0" smtClean="0">
                <a:solidFill>
                  <a:srgbClr val="002060"/>
                </a:solidFill>
              </a:rPr>
              <a:t>30 </a:t>
            </a:r>
            <a:r>
              <a:rPr lang="uk-UA" altLang="ru-RU" sz="2400" b="1" dirty="0" smtClean="0">
                <a:solidFill>
                  <a:srgbClr val="002060"/>
                </a:solidFill>
              </a:rPr>
              <a:t>Виробництво</a:t>
            </a:r>
            <a:r>
              <a:rPr lang="uk-UA" altLang="ru-RU" sz="2400" b="1" dirty="0" smtClean="0">
                <a:solidFill>
                  <a:srgbClr val="002060"/>
                </a:solidFill>
              </a:rPr>
              <a:t> інших транспортних засобів</a:t>
            </a:r>
          </a:p>
          <a:p>
            <a:pPr marL="536575">
              <a:spcBef>
                <a:spcPts val="1200"/>
              </a:spcBef>
              <a:tabLst>
                <a:tab pos="360363" algn="l"/>
                <a:tab pos="817563" algn="l"/>
              </a:tabLst>
            </a:pPr>
            <a:r>
              <a:rPr lang="uk-UA" altLang="ru-RU" sz="2400" b="1" dirty="0" smtClean="0">
                <a:solidFill>
                  <a:srgbClr val="002060"/>
                </a:solidFill>
              </a:rPr>
              <a:t>35.3 </a:t>
            </a:r>
            <a:r>
              <a:rPr lang="uk-UA" altLang="ru-RU" sz="2400" b="1" dirty="0" smtClean="0">
                <a:solidFill>
                  <a:srgbClr val="002060"/>
                </a:solidFill>
              </a:rPr>
              <a:t>Постачання пари, гарячої води і кондиційованого повітря</a:t>
            </a:r>
            <a:endParaRPr lang="uk-UA" altLang="ru-RU" sz="2400" b="1" dirty="0" smtClean="0">
              <a:solidFill>
                <a:srgbClr val="002060"/>
              </a:solidFill>
            </a:endParaRPr>
          </a:p>
          <a:p>
            <a:pPr marL="536575">
              <a:spcBef>
                <a:spcPts val="1200"/>
              </a:spcBef>
              <a:tabLst>
                <a:tab pos="360363" algn="l"/>
                <a:tab pos="817563" algn="l"/>
              </a:tabLst>
            </a:pPr>
            <a:r>
              <a:rPr lang="uk-UA" altLang="ru-RU" sz="2400" b="1" dirty="0" smtClean="0">
                <a:solidFill>
                  <a:srgbClr val="002060"/>
                </a:solidFill>
              </a:rPr>
              <a:t>38.1 </a:t>
            </a:r>
            <a:r>
              <a:rPr lang="uk-UA" altLang="ru-RU" sz="2400" b="1" dirty="0" smtClean="0">
                <a:solidFill>
                  <a:srgbClr val="002060"/>
                </a:solidFill>
              </a:rPr>
              <a:t>Збирання відходів</a:t>
            </a:r>
            <a:endParaRPr lang="uk-UA" altLang="ru-RU" sz="2400" b="1" dirty="0" smtClean="0">
              <a:solidFill>
                <a:srgbClr val="002060"/>
              </a:solidFill>
            </a:endParaRPr>
          </a:p>
          <a:p>
            <a:pPr marL="536575">
              <a:spcBef>
                <a:spcPts val="1200"/>
              </a:spcBef>
              <a:tabLst>
                <a:tab pos="360363" algn="l"/>
                <a:tab pos="817563" algn="l"/>
              </a:tabLst>
            </a:pPr>
            <a:endParaRPr lang="uk-UA" altLang="ru-RU" sz="2400" b="1" dirty="0" smtClean="0">
              <a:solidFill>
                <a:srgbClr val="00206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9336" y="5787"/>
            <a:ext cx="630102" cy="785205"/>
          </a:xfrm>
          <a:prstGeom prst="rect">
            <a:avLst/>
          </a:prstGeom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11" name="Picture 5" descr="33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6440" y="-240741"/>
            <a:ext cx="2498471" cy="1253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814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595274" y="116768"/>
            <a:ext cx="10930014" cy="1097654"/>
          </a:xfrm>
          <a:prstGeom prst="rect">
            <a:avLst/>
          </a:prstGeom>
          <a:ln>
            <a:noFill/>
          </a:ln>
        </p:spPr>
        <p:txBody>
          <a:bodyPr vert="horz" lIns="66945" tIns="33475" rIns="66945" bIns="33475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spcBef>
                <a:spcPct val="0"/>
              </a:spcBef>
              <a:spcAft>
                <a:spcPct val="0"/>
              </a:spcAft>
              <a:buNone/>
              <a:tabLst>
                <a:tab pos="879279" algn="l"/>
              </a:tabLst>
            </a:pPr>
            <a:r>
              <a:rPr lang="uk-UA" altLang="ru-RU" sz="4000" b="1" dirty="0" smtClean="0">
                <a:solidFill>
                  <a:srgbClr val="002060"/>
                </a:solidFill>
              </a:rPr>
              <a:t>ГАЛУЗІ З ЕКОНОМІЧНИМ І </a:t>
            </a:r>
            <a:br>
              <a:rPr lang="uk-UA" altLang="ru-RU" sz="4000" b="1" dirty="0" smtClean="0">
                <a:solidFill>
                  <a:srgbClr val="002060"/>
                </a:solidFill>
              </a:rPr>
            </a:br>
            <a:r>
              <a:rPr lang="uk-UA" altLang="ru-RU" sz="4000" b="1" dirty="0" smtClean="0">
                <a:solidFill>
                  <a:srgbClr val="002060"/>
                </a:solidFill>
              </a:rPr>
              <a:t>ІННОВАЦІЙНИМ ПОТЕНЦІАЛОМ </a:t>
            </a:r>
            <a:r>
              <a:rPr lang="uk-UA" altLang="ru-RU" sz="4000" b="1" dirty="0" smtClean="0">
                <a:solidFill>
                  <a:srgbClr val="002060"/>
                </a:solidFill>
              </a:rPr>
              <a:t>(</a:t>
            </a:r>
            <a:r>
              <a:rPr lang="uk-UA" altLang="ru-RU" sz="4000" b="1" dirty="0" smtClean="0">
                <a:solidFill>
                  <a:srgbClr val="002060"/>
                </a:solidFill>
              </a:rPr>
              <a:t>КВЕД </a:t>
            </a:r>
            <a:r>
              <a:rPr lang="uk-UA" altLang="ru-RU" sz="4000" b="1" dirty="0" smtClean="0">
                <a:solidFill>
                  <a:srgbClr val="002060"/>
                </a:solidFill>
              </a:rPr>
              <a:t>В-Е)</a:t>
            </a:r>
            <a:endParaRPr lang="ru-RU" altLang="ru-RU" sz="4000" b="1" dirty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Місце для вмісту 2"/>
          <p:cNvSpPr txBox="1">
            <a:spLocks/>
          </p:cNvSpPr>
          <p:nvPr/>
        </p:nvSpPr>
        <p:spPr>
          <a:xfrm>
            <a:off x="523836" y="1357298"/>
            <a:ext cx="11072890" cy="4285791"/>
          </a:xfrm>
          <a:prstGeom prst="rect">
            <a:avLst/>
          </a:prstGeom>
        </p:spPr>
        <p:txBody>
          <a:bodyPr vert="horz" wrap="square" lIns="68580" tIns="34291" rIns="68580" bIns="34291" rtlCol="0" anchor="t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tabLst>
                <a:tab pos="360363" algn="l"/>
                <a:tab pos="817563" algn="l"/>
              </a:tabLst>
            </a:pPr>
            <a:r>
              <a:rPr lang="uk-UA" altLang="ru-RU" sz="2800" b="1" dirty="0" smtClean="0">
                <a:solidFill>
                  <a:srgbClr val="002060"/>
                </a:solidFill>
              </a:rPr>
              <a:t>Відібрано</a:t>
            </a:r>
            <a:r>
              <a:rPr lang="uk-UA" altLang="ru-RU" sz="2800" b="1" dirty="0" smtClean="0">
                <a:solidFill>
                  <a:srgbClr val="002060"/>
                </a:solidFill>
              </a:rPr>
              <a:t> </a:t>
            </a:r>
            <a:r>
              <a:rPr lang="uk-UA" altLang="ru-RU" sz="2800" b="1" dirty="0" smtClean="0">
                <a:solidFill>
                  <a:srgbClr val="C00000"/>
                </a:solidFill>
              </a:rPr>
              <a:t>5 </a:t>
            </a:r>
            <a:r>
              <a:rPr lang="uk-UA" altLang="ru-RU" sz="2800" b="1" dirty="0" smtClean="0">
                <a:solidFill>
                  <a:srgbClr val="C00000"/>
                </a:solidFill>
              </a:rPr>
              <a:t>галузей</a:t>
            </a:r>
            <a:r>
              <a:rPr lang="uk-UA" altLang="ru-RU" sz="2800" b="1" dirty="0" smtClean="0">
                <a:solidFill>
                  <a:srgbClr val="002060"/>
                </a:solidFill>
              </a:rPr>
              <a:t>, в яких зайнято </a:t>
            </a:r>
            <a:r>
              <a:rPr lang="uk-UA" altLang="ru-RU" sz="2800" b="1" dirty="0" smtClean="0">
                <a:solidFill>
                  <a:srgbClr val="C00000"/>
                </a:solidFill>
              </a:rPr>
              <a:t>11,5 %</a:t>
            </a:r>
            <a:r>
              <a:rPr lang="uk-UA" altLang="ru-RU" sz="2800" b="1" dirty="0" smtClean="0">
                <a:solidFill>
                  <a:srgbClr val="002060"/>
                </a:solidFill>
              </a:rPr>
              <a:t> </a:t>
            </a:r>
            <a:r>
              <a:rPr lang="uk-UA" altLang="ru-RU" sz="2800" b="1" dirty="0" smtClean="0">
                <a:solidFill>
                  <a:srgbClr val="002060"/>
                </a:solidFill>
              </a:rPr>
              <a:t>від загальної зайнятості в області</a:t>
            </a:r>
            <a:r>
              <a:rPr lang="uk-UA" altLang="ru-RU" sz="2800" b="1" dirty="0" smtClean="0">
                <a:solidFill>
                  <a:srgbClr val="002060"/>
                </a:solidFill>
              </a:rPr>
              <a:t>:</a:t>
            </a:r>
          </a:p>
          <a:p>
            <a:pPr marL="536575">
              <a:spcBef>
                <a:spcPts val="1200"/>
              </a:spcBef>
              <a:tabLst>
                <a:tab pos="360363" algn="l"/>
                <a:tab pos="817563" algn="l"/>
              </a:tabLst>
            </a:pPr>
            <a:r>
              <a:rPr lang="uk-UA" altLang="ru-RU" sz="2800" b="1" dirty="0" smtClean="0">
                <a:solidFill>
                  <a:srgbClr val="002060"/>
                </a:solidFill>
              </a:rPr>
              <a:t>17 </a:t>
            </a:r>
            <a:r>
              <a:rPr lang="uk-UA" altLang="ru-RU" sz="2800" b="1" dirty="0" smtClean="0">
                <a:solidFill>
                  <a:srgbClr val="002060"/>
                </a:solidFill>
              </a:rPr>
              <a:t>Виробництво паперу і паперових виробів</a:t>
            </a:r>
            <a:endParaRPr lang="uk-UA" altLang="ru-RU" sz="2800" b="1" dirty="0" smtClean="0">
              <a:solidFill>
                <a:srgbClr val="002060"/>
              </a:solidFill>
            </a:endParaRPr>
          </a:p>
          <a:p>
            <a:pPr marL="536575">
              <a:spcBef>
                <a:spcPts val="1200"/>
              </a:spcBef>
              <a:tabLst>
                <a:tab pos="360363" algn="l"/>
                <a:tab pos="817563" algn="l"/>
              </a:tabLst>
            </a:pPr>
            <a:r>
              <a:rPr lang="uk-UA" altLang="ru-RU" sz="2800" b="1" dirty="0" smtClean="0">
                <a:solidFill>
                  <a:srgbClr val="002060"/>
                </a:solidFill>
              </a:rPr>
              <a:t>20.1 </a:t>
            </a:r>
            <a:r>
              <a:rPr lang="uk-UA" altLang="ru-RU" sz="2800" b="1" dirty="0" smtClean="0">
                <a:solidFill>
                  <a:srgbClr val="002060"/>
                </a:solidFill>
              </a:rPr>
              <a:t>Виробництво основної хімічної продукції, добрив і азотних </a:t>
            </a:r>
            <a:r>
              <a:rPr lang="uk-UA" altLang="ru-RU" sz="2800" b="1" dirty="0" err="1" smtClean="0">
                <a:solidFill>
                  <a:srgbClr val="002060"/>
                </a:solidFill>
              </a:rPr>
              <a:t>сполук</a:t>
            </a:r>
            <a:r>
              <a:rPr lang="uk-UA" altLang="ru-RU" sz="2800" b="1" dirty="0" smtClean="0">
                <a:solidFill>
                  <a:srgbClr val="002060"/>
                </a:solidFill>
              </a:rPr>
              <a:t>, пластмас і синтетичного каучуку в первинних формах</a:t>
            </a:r>
            <a:endParaRPr lang="uk-UA" altLang="ru-RU" sz="2800" b="1" dirty="0" smtClean="0">
              <a:solidFill>
                <a:srgbClr val="002060"/>
              </a:solidFill>
            </a:endParaRPr>
          </a:p>
          <a:p>
            <a:pPr marL="536575">
              <a:spcBef>
                <a:spcPts val="1200"/>
              </a:spcBef>
              <a:tabLst>
                <a:tab pos="360363" algn="l"/>
                <a:tab pos="817563" algn="l"/>
              </a:tabLst>
            </a:pPr>
            <a:r>
              <a:rPr lang="uk-UA" altLang="ru-RU" sz="2800" b="1" dirty="0" smtClean="0">
                <a:solidFill>
                  <a:srgbClr val="002060"/>
                </a:solidFill>
              </a:rPr>
              <a:t>23.1 </a:t>
            </a:r>
            <a:r>
              <a:rPr lang="uk-UA" altLang="ru-RU" sz="2800" b="1" dirty="0" smtClean="0">
                <a:solidFill>
                  <a:srgbClr val="002060"/>
                </a:solidFill>
              </a:rPr>
              <a:t>Виробництво скла і виробів зі скла</a:t>
            </a:r>
          </a:p>
          <a:p>
            <a:pPr marL="536575">
              <a:spcBef>
                <a:spcPts val="1200"/>
              </a:spcBef>
              <a:tabLst>
                <a:tab pos="360363" algn="l"/>
                <a:tab pos="817563" algn="l"/>
              </a:tabLst>
            </a:pPr>
            <a:r>
              <a:rPr lang="uk-UA" altLang="ru-RU" sz="2800" b="1" dirty="0" smtClean="0">
                <a:solidFill>
                  <a:srgbClr val="002060"/>
                </a:solidFill>
              </a:rPr>
              <a:t>26.2 </a:t>
            </a:r>
            <a:r>
              <a:rPr lang="uk-UA" altLang="ru-RU" sz="2800" b="1" dirty="0" smtClean="0">
                <a:solidFill>
                  <a:srgbClr val="002060"/>
                </a:solidFill>
              </a:rPr>
              <a:t>Виробництво комп’ютерів і периферійного обладнання</a:t>
            </a:r>
            <a:endParaRPr lang="uk-UA" altLang="ru-RU" sz="2800" b="1" dirty="0" smtClean="0">
              <a:solidFill>
                <a:srgbClr val="002060"/>
              </a:solidFill>
            </a:endParaRPr>
          </a:p>
          <a:p>
            <a:pPr marL="536575">
              <a:spcBef>
                <a:spcPts val="1200"/>
              </a:spcBef>
              <a:tabLst>
                <a:tab pos="360363" algn="l"/>
                <a:tab pos="817563" algn="l"/>
              </a:tabLst>
            </a:pPr>
            <a:r>
              <a:rPr lang="uk-UA" altLang="ru-RU" sz="2800" b="1" dirty="0" smtClean="0">
                <a:solidFill>
                  <a:srgbClr val="002060"/>
                </a:solidFill>
              </a:rPr>
              <a:t>35.3 </a:t>
            </a:r>
            <a:r>
              <a:rPr lang="uk-UA" altLang="ru-RU" sz="2800" b="1" dirty="0" smtClean="0">
                <a:solidFill>
                  <a:srgbClr val="002060"/>
                </a:solidFill>
              </a:rPr>
              <a:t>Постачання пари, гарячої води і кондиційованого повітря</a:t>
            </a:r>
            <a:endParaRPr lang="uk-UA" altLang="ru-RU" sz="2800" b="1" dirty="0" smtClean="0">
              <a:solidFill>
                <a:srgbClr val="00206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9336" y="5787"/>
            <a:ext cx="630102" cy="785205"/>
          </a:xfrm>
          <a:prstGeom prst="rect">
            <a:avLst/>
          </a:prstGeom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11" name="Picture 5" descr="33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6440" y="-240741"/>
            <a:ext cx="2498471" cy="1253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814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309522" y="0"/>
            <a:ext cx="11287204" cy="954778"/>
          </a:xfrm>
          <a:prstGeom prst="rect">
            <a:avLst/>
          </a:prstGeom>
          <a:ln>
            <a:noFill/>
          </a:ln>
        </p:spPr>
        <p:txBody>
          <a:bodyPr vert="horz" lIns="66945" tIns="33475" rIns="66945" bIns="33475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spcBef>
                <a:spcPct val="0"/>
              </a:spcBef>
              <a:spcAft>
                <a:spcPct val="0"/>
              </a:spcAft>
              <a:buNone/>
              <a:tabLst>
                <a:tab pos="879279" algn="l"/>
              </a:tabLst>
            </a:pPr>
            <a:r>
              <a:rPr lang="uk-UA" alt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ВПЛИВ ЗОВНІШНІХ ФАКТОРІВ </a:t>
            </a:r>
            <a:br>
              <a:rPr lang="uk-UA" alt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alt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РЕПРЕЗЕНТАТИВНІСТЬ АНАЛІЗУ</a:t>
            </a:r>
            <a:endParaRPr lang="ru-RU" altLang="ru-RU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Місце для вмісту 2"/>
          <p:cNvSpPr txBox="1">
            <a:spLocks/>
          </p:cNvSpPr>
          <p:nvPr/>
        </p:nvSpPr>
        <p:spPr>
          <a:xfrm>
            <a:off x="309522" y="1064104"/>
            <a:ext cx="11715832" cy="4962899"/>
          </a:xfrm>
          <a:prstGeom prst="rect">
            <a:avLst/>
          </a:prstGeom>
        </p:spPr>
        <p:txBody>
          <a:bodyPr vert="horz" wrap="square" lIns="68580" tIns="34291" rIns="68580" bIns="34291" rtlCol="0" anchor="t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uk-UA" sz="3200" b="1" dirty="0" smtClean="0">
                <a:solidFill>
                  <a:srgbClr val="002060"/>
                </a:solidFill>
              </a:rPr>
              <a:t>Внаслідок проведення АТО і ООС проводити аналіз статистичних даних більш ранніх періодів (до 2014 р.) недоцільно</a:t>
            </a:r>
          </a:p>
          <a:p>
            <a:pPr>
              <a:spcBef>
                <a:spcPts val="1200"/>
              </a:spcBef>
            </a:pPr>
            <a:r>
              <a:rPr lang="uk-UA" sz="3200" b="1" dirty="0" smtClean="0">
                <a:solidFill>
                  <a:srgbClr val="002060"/>
                </a:solidFill>
              </a:rPr>
              <a:t>Економіка Луганської області характеризується постійними негативними змінами</a:t>
            </a:r>
          </a:p>
          <a:p>
            <a:pPr>
              <a:spcBef>
                <a:spcPts val="1200"/>
              </a:spcBef>
            </a:pPr>
            <a:r>
              <a:rPr lang="uk-UA" sz="3200" b="1" dirty="0" smtClean="0">
                <a:solidFill>
                  <a:srgbClr val="002060"/>
                </a:solidFill>
              </a:rPr>
              <a:t>Ряд галузей складаються з малої кількості підприємств, у зв’язку з чим </a:t>
            </a:r>
            <a:r>
              <a:rPr lang="uk-UA" sz="3200" b="1" dirty="0" err="1" smtClean="0">
                <a:solidFill>
                  <a:srgbClr val="002060"/>
                </a:solidFill>
              </a:rPr>
              <a:t>статдані</a:t>
            </a:r>
            <a:r>
              <a:rPr lang="uk-UA" sz="3200" b="1" dirty="0" smtClean="0">
                <a:solidFill>
                  <a:srgbClr val="002060"/>
                </a:solidFill>
              </a:rPr>
              <a:t> по ним відповідно до Закону України «Про державну статистику» не розголошуються</a:t>
            </a:r>
          </a:p>
          <a:p>
            <a:pPr>
              <a:spcBef>
                <a:spcPts val="1200"/>
              </a:spcBef>
            </a:pPr>
            <a:r>
              <a:rPr lang="uk-UA" sz="3200" b="1" dirty="0" smtClean="0">
                <a:solidFill>
                  <a:srgbClr val="002060"/>
                </a:solidFill>
              </a:rPr>
              <a:t>Від</a:t>
            </a:r>
            <a:r>
              <a:rPr lang="uk-UA" sz="3200" b="1" dirty="0" smtClean="0">
                <a:solidFill>
                  <a:srgbClr val="002060"/>
                </a:solidFill>
              </a:rPr>
              <a:t>сутні </a:t>
            </a:r>
            <a:r>
              <a:rPr lang="uk-UA" sz="3200" b="1" dirty="0" err="1" smtClean="0">
                <a:solidFill>
                  <a:srgbClr val="002060"/>
                </a:solidFill>
              </a:rPr>
              <a:t>статдані</a:t>
            </a:r>
            <a:r>
              <a:rPr lang="uk-UA" sz="3200" b="1" dirty="0" smtClean="0">
                <a:solidFill>
                  <a:srgbClr val="002060"/>
                </a:solidFill>
              </a:rPr>
              <a:t> по інноваціям в Сільському господарстві </a:t>
            </a:r>
            <a:br>
              <a:rPr lang="uk-UA" sz="3200" b="1" dirty="0" smtClean="0">
                <a:solidFill>
                  <a:srgbClr val="002060"/>
                </a:solidFill>
              </a:rPr>
            </a:br>
            <a:r>
              <a:rPr lang="uk-UA" sz="3200" b="1" dirty="0" smtClean="0">
                <a:solidFill>
                  <a:srgbClr val="002060"/>
                </a:solidFill>
              </a:rPr>
              <a:t>(КВЕД A), Будівництві (КВЕД F) і Сфері послуг (КВЕД G-S)</a:t>
            </a:r>
            <a:endParaRPr lang="uk-UA" sz="3200" b="1" dirty="0">
              <a:solidFill>
                <a:srgbClr val="FF000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9336" y="5787"/>
            <a:ext cx="630102" cy="785205"/>
          </a:xfrm>
          <a:prstGeom prst="rect">
            <a:avLst/>
          </a:prstGeom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11" name="Picture 5" descr="33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6440" y="-240741"/>
            <a:ext cx="2498471" cy="1253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814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1055440" y="-27230"/>
            <a:ext cx="9858444" cy="954778"/>
          </a:xfrm>
          <a:prstGeom prst="rect">
            <a:avLst/>
          </a:prstGeom>
          <a:ln>
            <a:noFill/>
          </a:ln>
        </p:spPr>
        <p:txBody>
          <a:bodyPr vert="horz" lIns="66945" tIns="33475" rIns="66945" bIns="33475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spcBef>
                <a:spcPct val="0"/>
              </a:spcBef>
              <a:spcAft>
                <a:spcPct val="0"/>
              </a:spcAft>
              <a:buNone/>
              <a:tabLst>
                <a:tab pos="879279" algn="l"/>
              </a:tabLst>
            </a:pPr>
            <a:r>
              <a:rPr lang="uk-UA" alt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ПОПЕРЕДНІ ВИСНОВКИ І ЗАВДАННЯ</a:t>
            </a:r>
            <a:endParaRPr lang="ru-RU" altLang="ru-RU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Місце для вмісту 2"/>
          <p:cNvSpPr txBox="1">
            <a:spLocks/>
          </p:cNvSpPr>
          <p:nvPr/>
        </p:nvSpPr>
        <p:spPr>
          <a:xfrm>
            <a:off x="309522" y="927580"/>
            <a:ext cx="11547118" cy="4962899"/>
          </a:xfrm>
          <a:prstGeom prst="rect">
            <a:avLst/>
          </a:prstGeom>
        </p:spPr>
        <p:txBody>
          <a:bodyPr vert="horz" wrap="square" lIns="68580" tIns="34291" rIns="68580" bIns="34291" rtlCol="0" anchor="t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800"/>
              </a:spcBef>
            </a:pPr>
            <a:r>
              <a:rPr lang="uk-UA" sz="3200" b="1" dirty="0" smtClean="0">
                <a:solidFill>
                  <a:srgbClr val="002060"/>
                </a:solidFill>
              </a:rPr>
              <a:t>Результати аналізу статистичних даних визначили попередній перелік  потенційних пріоритетних галузей</a:t>
            </a:r>
          </a:p>
          <a:p>
            <a:pPr>
              <a:spcBef>
                <a:spcPts val="1800"/>
              </a:spcBef>
            </a:pPr>
            <a:r>
              <a:rPr lang="uk-UA" sz="3200" b="1" dirty="0" smtClean="0">
                <a:solidFill>
                  <a:srgbClr val="002060"/>
                </a:solidFill>
              </a:rPr>
              <a:t>Кількісний аналіз необхідно розширити показниками 2018 року, а також такими показниками, як обсяг виробленої/реалізованої продукції, експорт, валова додана вартість, платежі до бюджету</a:t>
            </a:r>
          </a:p>
          <a:p>
            <a:pPr>
              <a:spcBef>
                <a:spcPts val="1800"/>
              </a:spcBef>
            </a:pPr>
            <a:r>
              <a:rPr lang="uk-UA" sz="3200" b="1" dirty="0" smtClean="0">
                <a:solidFill>
                  <a:srgbClr val="002060"/>
                </a:solidFill>
              </a:rPr>
              <a:t>Для заповнення прогалин  в інформації необхідно провести  додаткові якісні дослідження в форматі засідань підгрупи по смарт-спеціалізації, проведення анкетування, фокус-груп, і </a:t>
            </a:r>
            <a:r>
              <a:rPr lang="uk-UA" sz="3200" b="1" dirty="0" err="1" smtClean="0">
                <a:solidFill>
                  <a:srgbClr val="002060"/>
                </a:solidFill>
              </a:rPr>
              <a:t>т.д</a:t>
            </a:r>
            <a:r>
              <a:rPr lang="uk-UA" sz="3200" b="1" dirty="0" smtClean="0">
                <a:solidFill>
                  <a:srgbClr val="002060"/>
                </a:solidFill>
              </a:rPr>
              <a:t>.</a:t>
            </a:r>
            <a:endParaRPr lang="uk-UA" sz="3200" b="1" dirty="0">
              <a:solidFill>
                <a:srgbClr val="FF000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9336" y="5787"/>
            <a:ext cx="630102" cy="785205"/>
          </a:xfrm>
          <a:prstGeom prst="rect">
            <a:avLst/>
          </a:prstGeom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11" name="Picture 5" descr="33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0496" y="-228151"/>
            <a:ext cx="2498471" cy="1253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814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881026" y="357166"/>
            <a:ext cx="9858444" cy="928694"/>
          </a:xfrm>
          <a:prstGeom prst="rect">
            <a:avLst/>
          </a:prstGeom>
          <a:ln>
            <a:noFill/>
          </a:ln>
        </p:spPr>
        <p:txBody>
          <a:bodyPr vert="horz" lIns="66945" tIns="33475" rIns="66945" bIns="33475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spcBef>
                <a:spcPct val="0"/>
              </a:spcBef>
              <a:spcAft>
                <a:spcPct val="0"/>
              </a:spcAft>
              <a:buNone/>
              <a:tabLst>
                <a:tab pos="879279" algn="l"/>
              </a:tabLst>
            </a:pPr>
            <a:r>
              <a:rPr lang="uk-UA" altLang="ru-RU" sz="4000" b="1" dirty="0" smtClean="0">
                <a:solidFill>
                  <a:srgbClr val="002060"/>
                </a:solidFill>
              </a:rPr>
              <a:t>МЕТА ПРОВЕДЕННЯ АНАЛІЗУ:</a:t>
            </a:r>
            <a:endParaRPr lang="ru-RU" altLang="ru-RU" sz="4000" b="1" dirty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Місце для вмісту 2"/>
          <p:cNvSpPr txBox="1">
            <a:spLocks/>
          </p:cNvSpPr>
          <p:nvPr/>
        </p:nvSpPr>
        <p:spPr>
          <a:xfrm>
            <a:off x="911424" y="1495716"/>
            <a:ext cx="10513168" cy="3608682"/>
          </a:xfrm>
          <a:prstGeom prst="rect">
            <a:avLst/>
          </a:prstGeom>
        </p:spPr>
        <p:txBody>
          <a:bodyPr vert="horz" wrap="square" lIns="68580" tIns="34291" rIns="68580" bIns="34291" rtlCol="0" anchor="t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uk-UA" sz="4000" b="1" dirty="0" smtClean="0">
                <a:solidFill>
                  <a:srgbClr val="002060"/>
                </a:solidFill>
              </a:rPr>
              <a:t>виявити галузі, які мають</a:t>
            </a:r>
          </a:p>
          <a:p>
            <a:pPr>
              <a:spcBef>
                <a:spcPts val="1200"/>
              </a:spcBef>
            </a:pPr>
            <a:r>
              <a:rPr lang="uk-UA" sz="4000" b="1" dirty="0" smtClean="0">
                <a:solidFill>
                  <a:srgbClr val="002060"/>
                </a:solidFill>
              </a:rPr>
              <a:t>ЕКОНОМІЧНИЙ І ІННОВАЦІЙНИЙ ПОТЕНЦІАЛ </a:t>
            </a:r>
          </a:p>
          <a:p>
            <a:pPr>
              <a:spcBef>
                <a:spcPts val="1200"/>
              </a:spcBef>
            </a:pPr>
            <a:r>
              <a:rPr lang="uk-UA" sz="4000" b="1" dirty="0" smtClean="0">
                <a:solidFill>
                  <a:srgbClr val="002060"/>
                </a:solidFill>
              </a:rPr>
              <a:t>та можуть сприяти </a:t>
            </a:r>
          </a:p>
          <a:p>
            <a:pPr>
              <a:spcBef>
                <a:spcPts val="1200"/>
              </a:spcBef>
            </a:pPr>
            <a:r>
              <a:rPr lang="uk-UA" sz="4000" b="1" dirty="0" smtClean="0">
                <a:solidFill>
                  <a:srgbClr val="002060"/>
                </a:solidFill>
              </a:rPr>
              <a:t>ЕКОНОМІЧНОМУ ПЕРЕТВОРЕННЮ І РОЗВИТКУ ОБЛАСТІ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9336" y="5787"/>
            <a:ext cx="630102" cy="785205"/>
          </a:xfrm>
          <a:prstGeom prst="rect">
            <a:avLst/>
          </a:prstGeom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11" name="Picture 5" descr="33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6440" y="-240741"/>
            <a:ext cx="2498471" cy="1253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814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1095340" y="0"/>
            <a:ext cx="9858444" cy="883340"/>
          </a:xfrm>
          <a:prstGeom prst="rect">
            <a:avLst/>
          </a:prstGeom>
          <a:ln>
            <a:noFill/>
          </a:ln>
        </p:spPr>
        <p:txBody>
          <a:bodyPr vert="horz" lIns="66945" tIns="33475" rIns="66945" bIns="33475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spcBef>
                <a:spcPct val="0"/>
              </a:spcBef>
              <a:spcAft>
                <a:spcPct val="0"/>
              </a:spcAft>
              <a:buNone/>
              <a:tabLst>
                <a:tab pos="879279" algn="l"/>
              </a:tabLst>
            </a:pPr>
            <a:r>
              <a:rPr lang="uk-UA" altLang="ru-RU" sz="4000" b="1" dirty="0" smtClean="0">
                <a:solidFill>
                  <a:srgbClr val="002060"/>
                </a:solidFill>
              </a:rPr>
              <a:t>ВИХІДНІ</a:t>
            </a:r>
            <a:r>
              <a:rPr lang="uk-UA" alt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altLang="ru-RU" sz="4000" b="1" dirty="0" smtClean="0">
                <a:solidFill>
                  <a:srgbClr val="002060"/>
                </a:solidFill>
              </a:rPr>
              <a:t>ДАНІ</a:t>
            </a:r>
            <a:endParaRPr lang="ru-RU" altLang="ru-RU" sz="4000" b="1" dirty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Місце для вмісту 2"/>
          <p:cNvSpPr txBox="1">
            <a:spLocks/>
          </p:cNvSpPr>
          <p:nvPr/>
        </p:nvSpPr>
        <p:spPr>
          <a:xfrm>
            <a:off x="119336" y="928670"/>
            <a:ext cx="11881320" cy="5147565"/>
          </a:xfrm>
          <a:prstGeom prst="rect">
            <a:avLst/>
          </a:prstGeom>
        </p:spPr>
        <p:txBody>
          <a:bodyPr vert="horz" wrap="square" lIns="68580" tIns="34291" rIns="68580" bIns="34291" rtlCol="0" anchor="t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uk-UA" altLang="ru-RU" sz="4000" b="1" dirty="0" smtClean="0">
                <a:solidFill>
                  <a:srgbClr val="002060"/>
                </a:solidFill>
              </a:rPr>
              <a:t>Статистичні дані по Луганській області й Україні:</a:t>
            </a:r>
            <a:endParaRPr lang="uk-UA" sz="4000" b="1" dirty="0" smtClean="0">
              <a:solidFill>
                <a:srgbClr val="002060"/>
              </a:solidFill>
            </a:endParaRPr>
          </a:p>
          <a:p>
            <a:pPr marL="168275">
              <a:spcBef>
                <a:spcPts val="1200"/>
              </a:spcBef>
              <a:buFont typeface="Wingdings" pitchFamily="2" charset="2"/>
              <a:buChar char="Ø"/>
            </a:pPr>
            <a:r>
              <a:rPr lang="uk-UA" sz="4000" b="1" dirty="0" smtClean="0">
                <a:solidFill>
                  <a:srgbClr val="002060"/>
                </a:solidFill>
              </a:rPr>
              <a:t>кількість підприємств за 2014-2017 рр.</a:t>
            </a:r>
          </a:p>
          <a:p>
            <a:pPr marL="168275">
              <a:spcBef>
                <a:spcPts val="1200"/>
              </a:spcBef>
              <a:buFont typeface="Wingdings" pitchFamily="2" charset="2"/>
              <a:buChar char="Ø"/>
            </a:pPr>
            <a:r>
              <a:rPr lang="uk-UA" sz="4000" b="1" dirty="0" smtClean="0">
                <a:solidFill>
                  <a:srgbClr val="002060"/>
                </a:solidFill>
              </a:rPr>
              <a:t>кількість зайнятих працівників за 2014-2017 рр.</a:t>
            </a:r>
          </a:p>
          <a:p>
            <a:pPr marL="168275">
              <a:spcBef>
                <a:spcPts val="1200"/>
              </a:spcBef>
              <a:buFont typeface="Wingdings" pitchFamily="2" charset="2"/>
              <a:buChar char="Ø"/>
            </a:pPr>
            <a:r>
              <a:rPr lang="uk-UA" sz="4000" b="1" dirty="0" smtClean="0">
                <a:solidFill>
                  <a:srgbClr val="002060"/>
                </a:solidFill>
              </a:rPr>
              <a:t>витрати на оплату праці за 2014-2017 рр.</a:t>
            </a:r>
          </a:p>
          <a:p>
            <a:pPr marL="168275">
              <a:spcBef>
                <a:spcPts val="1200"/>
              </a:spcBef>
              <a:buFont typeface="Wingdings" pitchFamily="2" charset="2"/>
              <a:buChar char="Ø"/>
            </a:pPr>
            <a:r>
              <a:rPr lang="uk-UA" sz="4000" b="1" dirty="0" smtClean="0">
                <a:solidFill>
                  <a:srgbClr val="002060"/>
                </a:solidFill>
              </a:rPr>
              <a:t>інновації для галузей по КВЕД B-E за 2014-2016 рр.</a:t>
            </a:r>
          </a:p>
          <a:p>
            <a:pPr>
              <a:spcBef>
                <a:spcPts val="1200"/>
              </a:spcBef>
            </a:pPr>
            <a:r>
              <a:rPr lang="uk-UA" sz="4000" b="1" dirty="0" smtClean="0">
                <a:solidFill>
                  <a:srgbClr val="002060"/>
                </a:solidFill>
              </a:rPr>
              <a:t>Глибина дослідження по КВЕД – 3-х значний рівень класифікації</a:t>
            </a:r>
            <a:endParaRPr lang="uk-UA" sz="4000" b="1" dirty="0" smtClean="0">
              <a:solidFill>
                <a:srgbClr val="00206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9336" y="5787"/>
            <a:ext cx="630102" cy="785205"/>
          </a:xfrm>
          <a:prstGeom prst="rect">
            <a:avLst/>
          </a:prstGeom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11" name="Picture 5" descr="33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6440" y="-240741"/>
            <a:ext cx="2498471" cy="1253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814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1023902" y="116768"/>
            <a:ext cx="9858444" cy="883340"/>
          </a:xfrm>
          <a:prstGeom prst="rect">
            <a:avLst/>
          </a:prstGeom>
          <a:ln>
            <a:noFill/>
          </a:ln>
        </p:spPr>
        <p:txBody>
          <a:bodyPr vert="horz" lIns="66945" tIns="33475" rIns="66945" bIns="33475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spcBef>
                <a:spcPct val="0"/>
              </a:spcBef>
              <a:spcAft>
                <a:spcPct val="0"/>
              </a:spcAft>
              <a:buNone/>
              <a:tabLst>
                <a:tab pos="879279" algn="l"/>
              </a:tabLst>
            </a:pPr>
            <a:r>
              <a:rPr lang="uk-UA" altLang="ru-RU" sz="4000" b="1" dirty="0" smtClean="0">
                <a:solidFill>
                  <a:srgbClr val="002060"/>
                </a:solidFill>
              </a:rPr>
              <a:t>СТРУКТУРА ДОСЛІДЖЕННЯ</a:t>
            </a:r>
            <a:endParaRPr lang="ru-RU" altLang="ru-RU" sz="4000" b="1" dirty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Місце для вмісту 2"/>
          <p:cNvSpPr txBox="1">
            <a:spLocks/>
          </p:cNvSpPr>
          <p:nvPr/>
        </p:nvSpPr>
        <p:spPr>
          <a:xfrm>
            <a:off x="523836" y="1285860"/>
            <a:ext cx="11072890" cy="4993677"/>
          </a:xfrm>
          <a:prstGeom prst="rect">
            <a:avLst/>
          </a:prstGeom>
        </p:spPr>
        <p:txBody>
          <a:bodyPr vert="horz" wrap="square" lIns="68580" tIns="34291" rIns="68580" bIns="34291" rtlCol="0" anchor="t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buFont typeface="Wingdings" pitchFamily="2" charset="2"/>
              <a:buChar char="§"/>
              <a:tabLst>
                <a:tab pos="360363" algn="l"/>
                <a:tab pos="817563" algn="l"/>
              </a:tabLst>
            </a:pPr>
            <a:r>
              <a:rPr lang="uk-UA" altLang="ru-RU" sz="4000" b="1" dirty="0" smtClean="0">
                <a:solidFill>
                  <a:srgbClr val="002060"/>
                </a:solidFill>
              </a:rPr>
              <a:t>Статичний і динамічний аналіз для вибору галузей з економічним потенціалом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  <a:tabLst>
                <a:tab pos="360363" algn="l"/>
                <a:tab pos="817563" algn="l"/>
              </a:tabLst>
            </a:pPr>
            <a:endParaRPr lang="uk-UA" altLang="ru-RU" sz="4000" b="1" dirty="0" smtClean="0">
              <a:solidFill>
                <a:srgbClr val="002060"/>
              </a:solidFill>
            </a:endParaRPr>
          </a:p>
          <a:p>
            <a:pPr>
              <a:spcBef>
                <a:spcPts val="1200"/>
              </a:spcBef>
              <a:buFont typeface="Wingdings" pitchFamily="2" charset="2"/>
              <a:buChar char="§"/>
              <a:tabLst>
                <a:tab pos="360363" algn="l"/>
                <a:tab pos="817563" algn="l"/>
              </a:tabLst>
            </a:pPr>
            <a:r>
              <a:rPr lang="uk-UA" altLang="ru-RU" sz="4000" b="1" dirty="0" smtClean="0">
                <a:solidFill>
                  <a:srgbClr val="002060"/>
                </a:solidFill>
              </a:rPr>
              <a:t>Аналіз інноваційного потенціалу області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  <a:tabLst>
                <a:tab pos="360363" algn="l"/>
                <a:tab pos="817563" algn="l"/>
              </a:tabLst>
            </a:pPr>
            <a:endParaRPr lang="uk-UA" altLang="ru-RU" sz="4000" b="1" dirty="0" smtClean="0">
              <a:solidFill>
                <a:srgbClr val="002060"/>
              </a:solidFill>
            </a:endParaRPr>
          </a:p>
          <a:p>
            <a:pPr>
              <a:spcBef>
                <a:spcPts val="1200"/>
              </a:spcBef>
              <a:buFont typeface="Wingdings" pitchFamily="2" charset="2"/>
              <a:buChar char="§"/>
              <a:tabLst>
                <a:tab pos="360363" algn="l"/>
                <a:tab pos="817563" algn="l"/>
              </a:tabLst>
            </a:pPr>
            <a:r>
              <a:rPr lang="uk-UA" altLang="ru-RU" sz="4000" b="1" dirty="0" smtClean="0">
                <a:solidFill>
                  <a:srgbClr val="002060"/>
                </a:solidFill>
              </a:rPr>
              <a:t>Відбір видів економічної діяльності з економічним і інноваційним потенціалом</a:t>
            </a:r>
            <a:endParaRPr lang="uk-UA" sz="4000" b="1" dirty="0" smtClean="0">
              <a:solidFill>
                <a:srgbClr val="00206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9336" y="5787"/>
            <a:ext cx="630102" cy="785205"/>
          </a:xfrm>
          <a:prstGeom prst="rect">
            <a:avLst/>
          </a:prstGeom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11" name="Picture 5" descr="33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6440" y="-240741"/>
            <a:ext cx="2498471" cy="1253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814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1095340" y="0"/>
            <a:ext cx="9858444" cy="928694"/>
          </a:xfrm>
          <a:prstGeom prst="rect">
            <a:avLst/>
          </a:prstGeom>
          <a:ln>
            <a:noFill/>
          </a:ln>
        </p:spPr>
        <p:txBody>
          <a:bodyPr vert="horz" lIns="66945" tIns="33475" rIns="66945" bIns="33475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1200"/>
              </a:spcBef>
              <a:buNone/>
              <a:tabLst>
                <a:tab pos="360363" algn="l"/>
                <a:tab pos="817563" algn="l"/>
              </a:tabLst>
            </a:pPr>
            <a:r>
              <a:rPr lang="ru-RU" sz="4000" b="1" dirty="0" smtClean="0">
                <a:solidFill>
                  <a:srgbClr val="002060"/>
                </a:solidFill>
              </a:rPr>
              <a:t>РЕЗУЛЬТАТИ СТАТИЧНОГО АНАЛІЗУ</a:t>
            </a:r>
            <a:endParaRPr lang="ru-RU" sz="4000" dirty="0" smtClean="0">
              <a:solidFill>
                <a:srgbClr val="00206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9336" y="5787"/>
            <a:ext cx="630102" cy="785205"/>
          </a:xfrm>
          <a:prstGeom prst="rect">
            <a:avLst/>
          </a:prstGeom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11" name="Picture 5" descr="33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6440" y="-240741"/>
            <a:ext cx="2498471" cy="1253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353229"/>
              </p:ext>
            </p:extLst>
          </p:nvPr>
        </p:nvGraphicFramePr>
        <p:xfrm>
          <a:off x="166647" y="857232"/>
          <a:ext cx="11858706" cy="50720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06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19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09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550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08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1" noProof="0" dirty="0" smtClean="0">
                          <a:latin typeface="+mn-lt"/>
                        </a:rPr>
                        <a:t>Критерії </a:t>
                      </a:r>
                      <a:endParaRPr lang="uk-UA" sz="2000" noProof="0" dirty="0" smtClean="0">
                        <a:latin typeface="+mn-lt"/>
                      </a:endParaRPr>
                    </a:p>
                    <a:p>
                      <a:endParaRPr lang="uk-UA" sz="2000" noProof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1" noProof="0" dirty="0" smtClean="0">
                          <a:latin typeface="+mn-lt"/>
                        </a:rPr>
                        <a:t>Порогове значення</a:t>
                      </a:r>
                      <a:endParaRPr lang="uk-UA" sz="2000" noProof="0" dirty="0" smtClean="0">
                        <a:latin typeface="+mn-lt"/>
                      </a:endParaRPr>
                    </a:p>
                    <a:p>
                      <a:endParaRPr lang="uk-UA" sz="2000" noProof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1" noProof="0" dirty="0" smtClean="0">
                          <a:latin typeface="+mn-lt"/>
                        </a:rPr>
                        <a:t>Кількість відібраних галузей</a:t>
                      </a:r>
                      <a:endParaRPr lang="uk-UA" sz="2000" noProof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1" noProof="0" dirty="0" smtClean="0">
                          <a:latin typeface="+mn-lt"/>
                        </a:rPr>
                        <a:t>Питома вага регіональної зайнятості</a:t>
                      </a:r>
                      <a:endParaRPr lang="uk-UA" sz="2000" noProof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86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b="1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Вихідна кількість галузей, включених в аналіз</a:t>
                      </a:r>
                      <a:endParaRPr lang="uk-UA" sz="2000" noProof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b="1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х</a:t>
                      </a:r>
                      <a:endParaRPr lang="uk-UA" sz="2000" noProof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b="1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119</a:t>
                      </a:r>
                      <a:endParaRPr lang="uk-UA" sz="2000" noProof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b="1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х</a:t>
                      </a:r>
                      <a:endParaRPr lang="uk-UA" sz="2000" noProof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9431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b="1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Зайнятість</a:t>
                      </a:r>
                      <a:endParaRPr lang="uk-UA" sz="2000" noProof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b="1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uk-UA" sz="2000" noProof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b="1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uk-UA" sz="2000" noProof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b="1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uk-UA" sz="2000" noProof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3048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Коефіцієнт спеціалізації</a:t>
                      </a:r>
                      <a:endParaRPr lang="uk-UA" sz="2000" noProof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1,25</a:t>
                      </a:r>
                      <a:endParaRPr lang="uk-UA" sz="2000" noProof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17</a:t>
                      </a:r>
                      <a:endParaRPr lang="uk-UA" sz="2000" noProof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uk-UA" sz="2000" noProof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3048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Критична маса</a:t>
                      </a:r>
                      <a:endParaRPr lang="uk-UA" sz="2000" noProof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0,25 %</a:t>
                      </a:r>
                      <a:endParaRPr lang="uk-UA" sz="2000" noProof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39</a:t>
                      </a:r>
                      <a:endParaRPr lang="uk-UA" sz="2000" noProof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uk-UA" sz="2000" noProof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3048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Обидва показника</a:t>
                      </a:r>
                      <a:endParaRPr lang="uk-UA" sz="2000" noProof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х</a:t>
                      </a:r>
                      <a:endParaRPr lang="uk-UA" sz="2000" noProof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13</a:t>
                      </a:r>
                      <a:endParaRPr lang="uk-UA" sz="2000" noProof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75,5 %</a:t>
                      </a:r>
                      <a:endParaRPr lang="uk-UA" sz="2000" noProof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9431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b="1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Середня заробітна плата</a:t>
                      </a:r>
                      <a:endParaRPr lang="uk-UA" sz="2000" noProof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b="1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uk-UA" sz="2000" noProof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b="1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uk-UA" sz="2000" noProof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b="1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uk-UA" sz="2000" noProof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3845" indent="139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Відношення до середньої по області</a:t>
                      </a:r>
                      <a:endParaRPr lang="uk-UA" sz="2000" noProof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80 %</a:t>
                      </a:r>
                      <a:endParaRPr lang="uk-UA" sz="2000" noProof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30</a:t>
                      </a:r>
                      <a:endParaRPr lang="uk-UA" sz="2000" noProof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uk-UA" sz="2000" noProof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3845" indent="139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Відношення до середньої по Україні</a:t>
                      </a:r>
                      <a:endParaRPr lang="uk-UA" sz="2000" noProof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80 %</a:t>
                      </a:r>
                      <a:endParaRPr lang="uk-UA" sz="2000" noProof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29</a:t>
                      </a:r>
                      <a:endParaRPr lang="uk-UA" sz="2000" noProof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uk-UA" sz="2000" noProof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3048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Обидва показника</a:t>
                      </a:r>
                      <a:endParaRPr lang="uk-UA" sz="2000" noProof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х</a:t>
                      </a:r>
                      <a:endParaRPr lang="uk-UA" sz="2000" noProof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18</a:t>
                      </a:r>
                      <a:endParaRPr lang="uk-UA" sz="2000" noProof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38,4 %</a:t>
                      </a:r>
                      <a:endParaRPr lang="uk-UA" sz="2000" noProof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9431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b="1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Зайнятість і середня заробітна плата</a:t>
                      </a:r>
                      <a:endParaRPr lang="uk-UA" sz="2000" noProof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b="1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х</a:t>
                      </a:r>
                      <a:endParaRPr lang="uk-UA" sz="2000" noProof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b="1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</a:t>
                      </a:r>
                      <a:endParaRPr lang="uk-UA" sz="2000" noProof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b="1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35,8 %</a:t>
                      </a:r>
                      <a:endParaRPr lang="uk-UA" sz="2000" noProof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814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1095340" y="0"/>
            <a:ext cx="9858444" cy="928694"/>
          </a:xfrm>
          <a:prstGeom prst="rect">
            <a:avLst/>
          </a:prstGeom>
          <a:ln>
            <a:noFill/>
          </a:ln>
        </p:spPr>
        <p:txBody>
          <a:bodyPr vert="horz" lIns="66945" tIns="33475" rIns="66945" bIns="33475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1200"/>
              </a:spcBef>
              <a:buNone/>
              <a:tabLst>
                <a:tab pos="360363" algn="l"/>
                <a:tab pos="817563" algn="l"/>
              </a:tabLst>
            </a:pPr>
            <a:r>
              <a:rPr lang="ru-RU" sz="4000" b="1" dirty="0" smtClean="0">
                <a:solidFill>
                  <a:srgbClr val="002060"/>
                </a:solidFill>
              </a:rPr>
              <a:t>РЕЗУЛЬТАТИ СТАТИЧНОГО АНАЛІЗУ</a:t>
            </a:r>
            <a:endParaRPr lang="ru-RU" sz="4000" dirty="0" smtClean="0">
              <a:solidFill>
                <a:srgbClr val="002060"/>
              </a:solidFill>
            </a:endParaRPr>
          </a:p>
        </p:txBody>
      </p:sp>
      <p:sp>
        <p:nvSpPr>
          <p:cNvPr id="7" name="Місце для вмісту 2"/>
          <p:cNvSpPr txBox="1">
            <a:spLocks/>
          </p:cNvSpPr>
          <p:nvPr/>
        </p:nvSpPr>
        <p:spPr>
          <a:xfrm>
            <a:off x="380960" y="1000108"/>
            <a:ext cx="11501518" cy="3916459"/>
          </a:xfrm>
          <a:prstGeom prst="rect">
            <a:avLst/>
          </a:prstGeom>
        </p:spPr>
        <p:txBody>
          <a:bodyPr vert="horz" wrap="square" lIns="68580" tIns="34291" rIns="68580" bIns="34291" rtlCol="0" anchor="t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buFont typeface="Wingdings" pitchFamily="2" charset="2"/>
              <a:buChar char="§"/>
              <a:tabLst>
                <a:tab pos="360363" algn="l"/>
                <a:tab pos="817563" algn="l"/>
              </a:tabLst>
            </a:pPr>
            <a:r>
              <a:rPr lang="uk-UA" altLang="ru-RU" sz="4000" dirty="0" smtClean="0">
                <a:solidFill>
                  <a:srgbClr val="002060"/>
                </a:solidFill>
              </a:rPr>
              <a:t>По даним про кількість зайнятих працівників відібрано </a:t>
            </a:r>
            <a:r>
              <a:rPr lang="uk-UA" altLang="ru-RU" sz="4000" b="1" dirty="0" smtClean="0">
                <a:solidFill>
                  <a:srgbClr val="C00000"/>
                </a:solidFill>
              </a:rPr>
              <a:t>13 галузей</a:t>
            </a:r>
            <a:r>
              <a:rPr lang="uk-UA" altLang="ru-RU" sz="4000" dirty="0" smtClean="0">
                <a:solidFill>
                  <a:srgbClr val="002060"/>
                </a:solidFill>
              </a:rPr>
              <a:t>, які становлять </a:t>
            </a:r>
            <a:r>
              <a:rPr lang="uk-UA" altLang="ru-RU" sz="4000" b="1" dirty="0" smtClean="0">
                <a:solidFill>
                  <a:srgbClr val="C00000"/>
                </a:solidFill>
              </a:rPr>
              <a:t>75,5 %</a:t>
            </a:r>
            <a:r>
              <a:rPr lang="uk-UA" altLang="ru-RU" sz="4000" dirty="0" smtClean="0">
                <a:solidFill>
                  <a:srgbClr val="002060"/>
                </a:solidFill>
              </a:rPr>
              <a:t> загальної зайнятості в області. 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  <a:tabLst>
                <a:tab pos="360363" algn="l"/>
                <a:tab pos="817563" algn="l"/>
              </a:tabLst>
            </a:pPr>
            <a:r>
              <a:rPr lang="uk-UA" altLang="ru-RU" sz="4000" dirty="0" smtClean="0">
                <a:solidFill>
                  <a:srgbClr val="002060"/>
                </a:solidFill>
              </a:rPr>
              <a:t>На підставі даних про середню заробітну плату відібрано </a:t>
            </a:r>
            <a:r>
              <a:rPr lang="uk-UA" altLang="ru-RU" sz="4000" b="1" dirty="0" smtClean="0">
                <a:solidFill>
                  <a:srgbClr val="C00000"/>
                </a:solidFill>
              </a:rPr>
              <a:t>18 галузей</a:t>
            </a:r>
            <a:r>
              <a:rPr lang="uk-UA" altLang="ru-RU" sz="4000" dirty="0" smtClean="0">
                <a:solidFill>
                  <a:srgbClr val="002060"/>
                </a:solidFill>
              </a:rPr>
              <a:t>, які становлять </a:t>
            </a:r>
            <a:r>
              <a:rPr lang="uk-UA" altLang="ru-RU" sz="4000" b="1" dirty="0" smtClean="0">
                <a:solidFill>
                  <a:srgbClr val="C00000"/>
                </a:solidFill>
              </a:rPr>
              <a:t>38,4 % </a:t>
            </a:r>
            <a:r>
              <a:rPr lang="uk-UA" altLang="ru-RU" sz="4000" dirty="0" smtClean="0">
                <a:solidFill>
                  <a:srgbClr val="002060"/>
                </a:solidFill>
              </a:rPr>
              <a:t>від загальної зайнятості в області.</a:t>
            </a:r>
            <a:endParaRPr lang="uk-UA" altLang="ru-RU" sz="4000" dirty="0" smtClean="0">
              <a:solidFill>
                <a:srgbClr val="00206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9336" y="5787"/>
            <a:ext cx="630102" cy="785205"/>
          </a:xfrm>
          <a:prstGeom prst="rect">
            <a:avLst/>
          </a:prstGeom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11" name="Picture 5" descr="33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6440" y="-240741"/>
            <a:ext cx="2498471" cy="1253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814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1095340" y="0"/>
            <a:ext cx="9858444" cy="928694"/>
          </a:xfrm>
          <a:prstGeom prst="rect">
            <a:avLst/>
          </a:prstGeom>
          <a:ln>
            <a:noFill/>
          </a:ln>
        </p:spPr>
        <p:txBody>
          <a:bodyPr vert="horz" lIns="66945" tIns="33475" rIns="66945" bIns="33475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1200"/>
              </a:spcBef>
              <a:buNone/>
              <a:tabLst>
                <a:tab pos="360363" algn="l"/>
                <a:tab pos="817563" algn="l"/>
              </a:tabLst>
            </a:pPr>
            <a:r>
              <a:rPr lang="ru-RU" sz="4000" b="1" dirty="0">
                <a:solidFill>
                  <a:srgbClr val="002060"/>
                </a:solidFill>
              </a:rPr>
              <a:t>РЕЗУЛЬТАТИ СТАТИЧНОГО АНАЛІЗУ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7" name="Місце для вмісту 2"/>
          <p:cNvSpPr txBox="1">
            <a:spLocks/>
          </p:cNvSpPr>
          <p:nvPr/>
        </p:nvSpPr>
        <p:spPr>
          <a:xfrm>
            <a:off x="238084" y="785794"/>
            <a:ext cx="11715832" cy="5855451"/>
          </a:xfrm>
          <a:prstGeom prst="rect">
            <a:avLst/>
          </a:prstGeom>
        </p:spPr>
        <p:txBody>
          <a:bodyPr vert="horz" wrap="square" lIns="68580" tIns="34291" rIns="68580" bIns="34291" rtlCol="0" anchor="t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buFont typeface="Wingdings" pitchFamily="2" charset="2"/>
              <a:buChar char="§"/>
              <a:tabLst>
                <a:tab pos="360363" algn="l"/>
                <a:tab pos="817563" algn="l"/>
              </a:tabLst>
            </a:pPr>
            <a:r>
              <a:rPr lang="uk-UA" altLang="ru-RU" sz="2200" b="1" dirty="0" smtClean="0">
                <a:solidFill>
                  <a:srgbClr val="002060"/>
                </a:solidFill>
              </a:rPr>
              <a:t>Поєднання результатів за двома критеріями (кількість зайнятих і середня заробітна плата) ‒ в </a:t>
            </a:r>
            <a:r>
              <a:rPr lang="uk-UA" altLang="ru-RU" sz="2200" b="1" dirty="0" smtClean="0">
                <a:solidFill>
                  <a:srgbClr val="C00000"/>
                </a:solidFill>
              </a:rPr>
              <a:t>9 </a:t>
            </a:r>
            <a:r>
              <a:rPr lang="uk-UA" altLang="ru-RU" sz="2200" b="1" dirty="0" smtClean="0">
                <a:solidFill>
                  <a:srgbClr val="002060"/>
                </a:solidFill>
              </a:rPr>
              <a:t>видах економічної діяльності, що складає </a:t>
            </a:r>
            <a:r>
              <a:rPr lang="uk-UA" altLang="ru-RU" sz="2200" b="1" dirty="0" smtClean="0">
                <a:solidFill>
                  <a:srgbClr val="C00000"/>
                </a:solidFill>
              </a:rPr>
              <a:t>35,8 % </a:t>
            </a:r>
            <a:r>
              <a:rPr lang="uk-UA" altLang="ru-RU" sz="2200" b="1" dirty="0" smtClean="0">
                <a:solidFill>
                  <a:srgbClr val="002060"/>
                </a:solidFill>
              </a:rPr>
              <a:t>загальної зайнятості в області:</a:t>
            </a:r>
          </a:p>
          <a:p>
            <a:pPr marL="354013">
              <a:spcBef>
                <a:spcPts val="1200"/>
              </a:spcBef>
              <a:tabLst>
                <a:tab pos="360363" algn="l"/>
                <a:tab pos="817563" algn="l"/>
              </a:tabLst>
            </a:pPr>
            <a:r>
              <a:rPr lang="uk-UA" altLang="ru-RU" sz="2200" b="1" dirty="0" smtClean="0">
                <a:solidFill>
                  <a:srgbClr val="002060"/>
                </a:solidFill>
              </a:rPr>
              <a:t>1.1 Вирощування однорічних і дворічних культур;</a:t>
            </a:r>
          </a:p>
          <a:p>
            <a:pPr marL="354013">
              <a:spcBef>
                <a:spcPts val="1200"/>
              </a:spcBef>
              <a:tabLst>
                <a:tab pos="360363" algn="l"/>
                <a:tab pos="817563" algn="l"/>
              </a:tabLst>
            </a:pPr>
            <a:r>
              <a:rPr lang="uk-UA" altLang="ru-RU" sz="2200" b="1" dirty="0" smtClean="0">
                <a:solidFill>
                  <a:srgbClr val="002060"/>
                </a:solidFill>
              </a:rPr>
              <a:t>17 Виробництво паперу і паперових виробів;</a:t>
            </a:r>
          </a:p>
          <a:p>
            <a:pPr marL="354013">
              <a:spcBef>
                <a:spcPts val="1200"/>
              </a:spcBef>
              <a:tabLst>
                <a:tab pos="360363" algn="l"/>
                <a:tab pos="817563" algn="l"/>
              </a:tabLst>
            </a:pPr>
            <a:r>
              <a:rPr lang="uk-UA" altLang="ru-RU" sz="2200" b="1" dirty="0" smtClean="0">
                <a:solidFill>
                  <a:srgbClr val="002060"/>
                </a:solidFill>
              </a:rPr>
              <a:t>20.1 Виробництво основної хімічної продукції, добрив і азотних </a:t>
            </a:r>
            <a:r>
              <a:rPr lang="uk-UA" altLang="ru-RU" sz="2200" b="1" dirty="0" err="1" smtClean="0">
                <a:solidFill>
                  <a:srgbClr val="002060"/>
                </a:solidFill>
              </a:rPr>
              <a:t>сполук</a:t>
            </a:r>
            <a:r>
              <a:rPr lang="uk-UA" altLang="ru-RU" sz="2200" b="1" dirty="0" smtClean="0">
                <a:solidFill>
                  <a:srgbClr val="002060"/>
                </a:solidFill>
              </a:rPr>
              <a:t>, пластмас і синтетичного каучуку в первинних формах;</a:t>
            </a:r>
          </a:p>
          <a:p>
            <a:pPr marL="354013">
              <a:spcBef>
                <a:spcPts val="1200"/>
              </a:spcBef>
              <a:tabLst>
                <a:tab pos="360363" algn="l"/>
                <a:tab pos="817563" algn="l"/>
              </a:tabLst>
            </a:pPr>
            <a:r>
              <a:rPr lang="uk-UA" altLang="ru-RU" sz="2200" b="1" dirty="0" smtClean="0">
                <a:solidFill>
                  <a:srgbClr val="002060"/>
                </a:solidFill>
              </a:rPr>
              <a:t>20.5 Виробництво іншої хімічної продукції;</a:t>
            </a:r>
          </a:p>
          <a:p>
            <a:pPr marL="354013">
              <a:spcBef>
                <a:spcPts val="1200"/>
              </a:spcBef>
              <a:tabLst>
                <a:tab pos="360363" algn="l"/>
                <a:tab pos="817563" algn="l"/>
              </a:tabLst>
            </a:pPr>
            <a:r>
              <a:rPr lang="uk-UA" altLang="ru-RU" sz="2200" b="1" dirty="0" smtClean="0">
                <a:solidFill>
                  <a:srgbClr val="002060"/>
                </a:solidFill>
              </a:rPr>
              <a:t>24.1 Виробництво чавуну, сталі і феросплавів;</a:t>
            </a:r>
          </a:p>
          <a:p>
            <a:pPr marL="354013">
              <a:spcBef>
                <a:spcPts val="1200"/>
              </a:spcBef>
              <a:tabLst>
                <a:tab pos="360363" algn="l"/>
                <a:tab pos="817563" algn="l"/>
              </a:tabLst>
            </a:pPr>
            <a:r>
              <a:rPr lang="uk-UA" altLang="ru-RU" sz="2200" b="1" dirty="0" smtClean="0">
                <a:solidFill>
                  <a:srgbClr val="002060"/>
                </a:solidFill>
              </a:rPr>
              <a:t>26.2 Виробництво комп’ютерів і периферійного обладнання;</a:t>
            </a:r>
          </a:p>
          <a:p>
            <a:pPr marL="354013">
              <a:spcBef>
                <a:spcPts val="1200"/>
              </a:spcBef>
              <a:tabLst>
                <a:tab pos="360363" algn="l"/>
                <a:tab pos="817563" algn="l"/>
              </a:tabLst>
            </a:pPr>
            <a:r>
              <a:rPr lang="uk-UA" altLang="ru-RU" sz="2200" b="1" dirty="0" smtClean="0">
                <a:solidFill>
                  <a:srgbClr val="002060"/>
                </a:solidFill>
              </a:rPr>
              <a:t>35.3 Постачання пари, гарячої води і кондиційованого повітря;</a:t>
            </a:r>
          </a:p>
          <a:p>
            <a:pPr marL="354013">
              <a:spcBef>
                <a:spcPts val="1200"/>
              </a:spcBef>
              <a:tabLst>
                <a:tab pos="360363" algn="l"/>
                <a:tab pos="817563" algn="l"/>
              </a:tabLst>
            </a:pPr>
            <a:r>
              <a:rPr lang="uk-UA" altLang="ru-RU" sz="2200" b="1" dirty="0" smtClean="0">
                <a:solidFill>
                  <a:srgbClr val="002060"/>
                </a:solidFill>
              </a:rPr>
              <a:t>37 Каналізація, відведення і очищення стічних вод;</a:t>
            </a:r>
          </a:p>
          <a:p>
            <a:pPr marL="354013">
              <a:spcBef>
                <a:spcPts val="1200"/>
              </a:spcBef>
              <a:tabLst>
                <a:tab pos="360363" algn="l"/>
                <a:tab pos="817563" algn="l"/>
              </a:tabLst>
            </a:pPr>
            <a:r>
              <a:rPr lang="uk-UA" altLang="ru-RU" sz="2200" b="1" dirty="0" smtClean="0">
                <a:solidFill>
                  <a:srgbClr val="002060"/>
                </a:solidFill>
              </a:rPr>
              <a:t>71.1 Діяльність в сфері архітектури і інжинірингу, надання послуг технічного консультування.</a:t>
            </a:r>
            <a:endParaRPr lang="uk-UA" altLang="ru-RU" sz="2200" b="1" dirty="0" smtClean="0">
              <a:solidFill>
                <a:srgbClr val="00206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9336" y="5787"/>
            <a:ext cx="630102" cy="785205"/>
          </a:xfrm>
          <a:prstGeom prst="rect">
            <a:avLst/>
          </a:prstGeom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11" name="Picture 5" descr="33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6440" y="-240741"/>
            <a:ext cx="2498471" cy="1253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814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1095340" y="0"/>
            <a:ext cx="9858444" cy="928694"/>
          </a:xfrm>
          <a:prstGeom prst="rect">
            <a:avLst/>
          </a:prstGeom>
          <a:ln>
            <a:noFill/>
          </a:ln>
        </p:spPr>
        <p:txBody>
          <a:bodyPr vert="horz" lIns="66945" tIns="33475" rIns="66945" bIns="33475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1200"/>
              </a:spcBef>
              <a:buNone/>
              <a:tabLst>
                <a:tab pos="360363" algn="l"/>
                <a:tab pos="817563" algn="l"/>
              </a:tabLst>
            </a:pPr>
            <a:r>
              <a:rPr lang="ru-RU" sz="4000" b="1" dirty="0" smtClean="0">
                <a:solidFill>
                  <a:srgbClr val="002060"/>
                </a:solidFill>
              </a:rPr>
              <a:t>РЕЗУЛЬТАТИ ДИНАМІЧНОГО АНАЛІЗУ</a:t>
            </a:r>
            <a:endParaRPr lang="ru-RU" sz="4000" dirty="0" smtClean="0">
              <a:solidFill>
                <a:srgbClr val="00206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9336" y="5787"/>
            <a:ext cx="630102" cy="785205"/>
          </a:xfrm>
          <a:prstGeom prst="rect">
            <a:avLst/>
          </a:prstGeom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11" name="Picture 5" descr="33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6440" y="-240741"/>
            <a:ext cx="2498471" cy="1253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5100433"/>
              </p:ext>
            </p:extLst>
          </p:nvPr>
        </p:nvGraphicFramePr>
        <p:xfrm>
          <a:off x="166647" y="857232"/>
          <a:ext cx="11858706" cy="5339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3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17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84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550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143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1" noProof="0" dirty="0" smtClean="0">
                          <a:latin typeface="+mn-lt"/>
                        </a:rPr>
                        <a:t>Критерії </a:t>
                      </a:r>
                      <a:endParaRPr lang="uk-UA" sz="2000" noProof="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1" noProof="0" dirty="0" smtClean="0">
                          <a:latin typeface="+mn-lt"/>
                        </a:rPr>
                        <a:t>Порогове значення</a:t>
                      </a:r>
                      <a:endParaRPr lang="uk-UA" sz="2000" noProof="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1" noProof="0" dirty="0" smtClean="0">
                          <a:latin typeface="+mn-lt"/>
                        </a:rPr>
                        <a:t>Кількість відібраних галузей</a:t>
                      </a:r>
                      <a:endParaRPr lang="uk-UA" sz="2000" noProof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1" noProof="0" dirty="0" smtClean="0">
                          <a:latin typeface="+mn-lt"/>
                        </a:rPr>
                        <a:t>Питома вага регіональної зайнятості</a:t>
                      </a:r>
                      <a:endParaRPr lang="uk-UA" sz="2000" noProof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86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b="1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Вихідна кількість галузей, включених в аналіз</a:t>
                      </a:r>
                      <a:endParaRPr lang="uk-UA" sz="2000" noProof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b="1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Х</a:t>
                      </a:r>
                      <a:endParaRPr lang="uk-UA" sz="2000" noProof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b="1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119</a:t>
                      </a:r>
                      <a:endParaRPr lang="uk-UA" sz="2000" noProof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b="1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х</a:t>
                      </a:r>
                      <a:endParaRPr lang="uk-UA" sz="2000" noProof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9431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b="1" noProof="0" dirty="0" smtClean="0">
                          <a:solidFill>
                            <a:srgbClr val="000000"/>
                          </a:solidFill>
                          <a:latin typeface="+mn-lt"/>
                          <a:ea typeface="MS Mincho" pitchFamily="49" charset="-128"/>
                          <a:cs typeface="Times New Roman"/>
                        </a:rPr>
                        <a:t>Зміна зайнятості</a:t>
                      </a:r>
                      <a:endParaRPr lang="uk-UA" sz="2000" noProof="0" dirty="0">
                        <a:latin typeface="+mn-lt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b="1" noProof="0" dirty="0" smtClean="0">
                          <a:solidFill>
                            <a:srgbClr val="000000"/>
                          </a:solidFill>
                          <a:latin typeface="+mn-lt"/>
                          <a:ea typeface="MS Mincho" pitchFamily="49" charset="-128"/>
                          <a:cs typeface="Times New Roman"/>
                        </a:rPr>
                        <a:t> </a:t>
                      </a:r>
                      <a:endParaRPr lang="uk-UA" sz="2000" noProof="0" dirty="0">
                        <a:latin typeface="+mn-lt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b="1" noProof="0" dirty="0" smtClean="0">
                          <a:solidFill>
                            <a:srgbClr val="000000"/>
                          </a:solidFill>
                          <a:latin typeface="+mn-lt"/>
                          <a:ea typeface="MS Mincho" pitchFamily="49" charset="-128"/>
                          <a:cs typeface="Times New Roman"/>
                        </a:rPr>
                        <a:t> </a:t>
                      </a:r>
                      <a:endParaRPr lang="uk-UA" sz="2000" noProof="0" dirty="0">
                        <a:latin typeface="+mn-lt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b="1" noProof="0" dirty="0" smtClean="0">
                          <a:solidFill>
                            <a:srgbClr val="000000"/>
                          </a:solidFill>
                          <a:latin typeface="+mn-lt"/>
                          <a:ea typeface="MS Mincho" pitchFamily="49" charset="-128"/>
                          <a:cs typeface="Times New Roman"/>
                        </a:rPr>
                        <a:t> </a:t>
                      </a:r>
                      <a:endParaRPr lang="uk-UA" sz="2000" noProof="0" dirty="0">
                        <a:latin typeface="+mn-lt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3048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До середньої по області</a:t>
                      </a:r>
                      <a:endParaRPr lang="uk-UA" sz="2000" noProof="0" dirty="0">
                        <a:latin typeface="+mn-lt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noProof="0" dirty="0" smtClean="0">
                          <a:solidFill>
                            <a:srgbClr val="000000"/>
                          </a:solidFill>
                          <a:latin typeface="+mn-lt"/>
                          <a:ea typeface="MS Mincho" pitchFamily="49" charset="-128"/>
                          <a:cs typeface="Times New Roman"/>
                        </a:rPr>
                        <a:t>2 роки з 4</a:t>
                      </a:r>
                      <a:endParaRPr lang="uk-UA" sz="2000" noProof="0" dirty="0">
                        <a:latin typeface="+mn-lt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noProof="0" dirty="0" smtClean="0">
                          <a:solidFill>
                            <a:srgbClr val="000000"/>
                          </a:solidFill>
                          <a:latin typeface="+mn-lt"/>
                          <a:ea typeface="MS Mincho" pitchFamily="49" charset="-128"/>
                          <a:cs typeface="Times New Roman"/>
                        </a:rPr>
                        <a:t>51</a:t>
                      </a:r>
                      <a:endParaRPr lang="uk-UA" sz="2000" noProof="0" dirty="0">
                        <a:latin typeface="+mn-lt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noProof="0" dirty="0" smtClean="0">
                          <a:solidFill>
                            <a:srgbClr val="000000"/>
                          </a:solidFill>
                          <a:latin typeface="+mn-lt"/>
                          <a:ea typeface="MS Mincho" pitchFamily="49" charset="-128"/>
                          <a:cs typeface="Times New Roman"/>
                        </a:rPr>
                        <a:t> </a:t>
                      </a:r>
                      <a:endParaRPr lang="uk-UA" sz="2000" noProof="0" dirty="0">
                        <a:latin typeface="+mn-lt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38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До середньої </a:t>
                      </a:r>
                      <a:r>
                        <a:rPr lang="uk-UA" sz="2000" noProof="0" dirty="0" smtClean="0">
                          <a:solidFill>
                            <a:srgbClr val="000000"/>
                          </a:solidFill>
                          <a:latin typeface="+mn-lt"/>
                          <a:ea typeface="MS Mincho" pitchFamily="49" charset="-128"/>
                          <a:cs typeface="Times New Roman"/>
                        </a:rPr>
                        <a:t>по галузі по Україні</a:t>
                      </a:r>
                      <a:endParaRPr lang="uk-UA" sz="2000" noProof="0" dirty="0">
                        <a:latin typeface="+mn-lt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noProof="0" dirty="0" smtClean="0">
                          <a:solidFill>
                            <a:srgbClr val="000000"/>
                          </a:solidFill>
                          <a:latin typeface="+mn-lt"/>
                          <a:ea typeface="MS Mincho" pitchFamily="49" charset="-128"/>
                          <a:cs typeface="Times New Roman"/>
                        </a:rPr>
                        <a:t>2 роки з 4</a:t>
                      </a:r>
                      <a:endParaRPr lang="uk-UA" sz="2000" noProof="0" dirty="0">
                        <a:latin typeface="+mn-lt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noProof="0" dirty="0" smtClean="0">
                          <a:solidFill>
                            <a:srgbClr val="000000"/>
                          </a:solidFill>
                          <a:latin typeface="+mn-lt"/>
                          <a:ea typeface="MS Mincho" pitchFamily="49" charset="-128"/>
                          <a:cs typeface="Times New Roman"/>
                        </a:rPr>
                        <a:t>39</a:t>
                      </a:r>
                      <a:endParaRPr lang="uk-UA" sz="2000" noProof="0" dirty="0">
                        <a:latin typeface="+mn-lt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noProof="0" dirty="0" smtClean="0">
                          <a:solidFill>
                            <a:srgbClr val="000000"/>
                          </a:solidFill>
                          <a:latin typeface="+mn-lt"/>
                          <a:ea typeface="MS Mincho" pitchFamily="49" charset="-128"/>
                          <a:cs typeface="Times New Roman"/>
                        </a:rPr>
                        <a:t> </a:t>
                      </a:r>
                      <a:endParaRPr lang="uk-UA" sz="2000" noProof="0" dirty="0">
                        <a:latin typeface="+mn-lt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3048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Обидва показника</a:t>
                      </a:r>
                      <a:endParaRPr lang="uk-UA" sz="2000" noProof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noProof="0" dirty="0" smtClean="0">
                          <a:solidFill>
                            <a:srgbClr val="000000"/>
                          </a:solidFill>
                          <a:latin typeface="+mn-lt"/>
                          <a:ea typeface="MS Mincho" pitchFamily="49" charset="-128"/>
                          <a:cs typeface="Times New Roman"/>
                        </a:rPr>
                        <a:t>Х</a:t>
                      </a:r>
                      <a:endParaRPr lang="uk-UA" sz="2000" noProof="0" dirty="0">
                        <a:latin typeface="+mn-lt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noProof="0" dirty="0" smtClean="0">
                          <a:solidFill>
                            <a:srgbClr val="000000"/>
                          </a:solidFill>
                          <a:latin typeface="+mn-lt"/>
                          <a:ea typeface="MS Mincho" pitchFamily="49" charset="-128"/>
                          <a:cs typeface="Times New Roman"/>
                        </a:rPr>
                        <a:t>36</a:t>
                      </a:r>
                      <a:endParaRPr lang="uk-UA" sz="2000" noProof="0" dirty="0">
                        <a:latin typeface="+mn-lt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noProof="0" dirty="0" smtClean="0">
                          <a:solidFill>
                            <a:srgbClr val="000000"/>
                          </a:solidFill>
                          <a:latin typeface="+mn-lt"/>
                          <a:ea typeface="MS Mincho" pitchFamily="49" charset="-128"/>
                          <a:cs typeface="Times New Roman"/>
                        </a:rPr>
                        <a:t>25,7 %</a:t>
                      </a:r>
                      <a:endParaRPr lang="uk-UA" sz="2000" noProof="0" dirty="0">
                        <a:latin typeface="+mn-lt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9431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b="1" noProof="0" dirty="0" smtClean="0">
                          <a:solidFill>
                            <a:srgbClr val="000000"/>
                          </a:solidFill>
                          <a:latin typeface="+mn-lt"/>
                          <a:ea typeface="MS Mincho" pitchFamily="49" charset="-128"/>
                          <a:cs typeface="Times New Roman"/>
                        </a:rPr>
                        <a:t>Зміна середньої заробітної плати</a:t>
                      </a:r>
                      <a:endParaRPr lang="uk-UA" sz="2000" noProof="0" dirty="0">
                        <a:latin typeface="+mn-lt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b="1" noProof="0" dirty="0" smtClean="0">
                          <a:solidFill>
                            <a:srgbClr val="000000"/>
                          </a:solidFill>
                          <a:latin typeface="+mn-lt"/>
                          <a:ea typeface="MS Mincho" pitchFamily="49" charset="-128"/>
                          <a:cs typeface="Times New Roman"/>
                        </a:rPr>
                        <a:t> </a:t>
                      </a:r>
                      <a:endParaRPr lang="uk-UA" sz="2000" noProof="0" dirty="0">
                        <a:latin typeface="+mn-lt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b="1" noProof="0" dirty="0" smtClean="0">
                          <a:solidFill>
                            <a:srgbClr val="000000"/>
                          </a:solidFill>
                          <a:latin typeface="+mn-lt"/>
                          <a:ea typeface="MS Mincho" pitchFamily="49" charset="-128"/>
                          <a:cs typeface="Times New Roman"/>
                        </a:rPr>
                        <a:t> </a:t>
                      </a:r>
                      <a:endParaRPr lang="uk-UA" sz="2000" noProof="0" dirty="0">
                        <a:latin typeface="+mn-lt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b="1" noProof="0" dirty="0" smtClean="0">
                          <a:solidFill>
                            <a:srgbClr val="000000"/>
                          </a:solidFill>
                          <a:latin typeface="+mn-lt"/>
                          <a:ea typeface="MS Mincho" pitchFamily="49" charset="-128"/>
                          <a:cs typeface="Times New Roman"/>
                        </a:rPr>
                        <a:t> </a:t>
                      </a:r>
                      <a:endParaRPr lang="uk-UA" sz="2000" noProof="0" dirty="0">
                        <a:latin typeface="+mn-lt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3048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До середньої по області</a:t>
                      </a:r>
                      <a:endParaRPr lang="uk-UA" sz="2000" noProof="0" dirty="0">
                        <a:latin typeface="+mn-lt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noProof="0" dirty="0" smtClean="0">
                          <a:solidFill>
                            <a:srgbClr val="000000"/>
                          </a:solidFill>
                          <a:latin typeface="+mn-lt"/>
                          <a:ea typeface="MS Mincho" pitchFamily="49" charset="-128"/>
                          <a:cs typeface="Times New Roman"/>
                        </a:rPr>
                        <a:t>2 роки з 4</a:t>
                      </a:r>
                      <a:endParaRPr lang="uk-UA" sz="2000" noProof="0" dirty="0">
                        <a:latin typeface="+mn-lt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noProof="0" dirty="0" smtClean="0">
                          <a:solidFill>
                            <a:srgbClr val="000000"/>
                          </a:solidFill>
                          <a:latin typeface="+mn-lt"/>
                          <a:ea typeface="MS Mincho" pitchFamily="49" charset="-128"/>
                          <a:cs typeface="Times New Roman"/>
                        </a:rPr>
                        <a:t>57</a:t>
                      </a:r>
                      <a:endParaRPr lang="uk-UA" sz="2000" noProof="0" dirty="0">
                        <a:latin typeface="+mn-lt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noProof="0" dirty="0" smtClean="0">
                          <a:solidFill>
                            <a:srgbClr val="000000"/>
                          </a:solidFill>
                          <a:latin typeface="+mn-lt"/>
                          <a:ea typeface="MS Mincho" pitchFamily="49" charset="-128"/>
                          <a:cs typeface="Times New Roman"/>
                        </a:rPr>
                        <a:t> </a:t>
                      </a:r>
                      <a:endParaRPr lang="uk-UA" sz="2000" noProof="0" dirty="0">
                        <a:latin typeface="+mn-lt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38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До середньої </a:t>
                      </a:r>
                      <a:r>
                        <a:rPr lang="uk-UA" sz="2000" noProof="0" dirty="0" smtClean="0">
                          <a:solidFill>
                            <a:srgbClr val="000000"/>
                          </a:solidFill>
                          <a:latin typeface="+mn-lt"/>
                          <a:ea typeface="MS Mincho" pitchFamily="49" charset="-128"/>
                          <a:cs typeface="Times New Roman"/>
                        </a:rPr>
                        <a:t>по галузі по Україні</a:t>
                      </a:r>
                      <a:endParaRPr lang="uk-UA" sz="2000" noProof="0" dirty="0">
                        <a:latin typeface="+mn-lt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noProof="0" dirty="0" smtClean="0">
                          <a:solidFill>
                            <a:srgbClr val="000000"/>
                          </a:solidFill>
                          <a:latin typeface="+mn-lt"/>
                          <a:ea typeface="MS Mincho" pitchFamily="49" charset="-128"/>
                          <a:cs typeface="Times New Roman"/>
                        </a:rPr>
                        <a:t>2 роки з 4</a:t>
                      </a:r>
                      <a:endParaRPr lang="uk-UA" sz="2000" noProof="0" dirty="0">
                        <a:latin typeface="+mn-lt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noProof="0" dirty="0" smtClean="0">
                          <a:solidFill>
                            <a:srgbClr val="000000"/>
                          </a:solidFill>
                          <a:latin typeface="+mn-lt"/>
                          <a:ea typeface="MS Mincho" pitchFamily="49" charset="-128"/>
                          <a:cs typeface="Times New Roman"/>
                        </a:rPr>
                        <a:t>36</a:t>
                      </a:r>
                      <a:endParaRPr lang="uk-UA" sz="2000" noProof="0" dirty="0">
                        <a:latin typeface="+mn-lt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noProof="0" dirty="0" smtClean="0">
                          <a:solidFill>
                            <a:srgbClr val="000000"/>
                          </a:solidFill>
                          <a:latin typeface="+mn-lt"/>
                          <a:ea typeface="MS Mincho" pitchFamily="49" charset="-128"/>
                          <a:cs typeface="Times New Roman"/>
                        </a:rPr>
                        <a:t> </a:t>
                      </a:r>
                      <a:endParaRPr lang="uk-UA" sz="2000" noProof="0" dirty="0">
                        <a:latin typeface="+mn-lt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3048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Обидва показника</a:t>
                      </a:r>
                      <a:endParaRPr lang="uk-UA" sz="2000" noProof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noProof="0" dirty="0" smtClean="0">
                          <a:solidFill>
                            <a:srgbClr val="000000"/>
                          </a:solidFill>
                          <a:latin typeface="+mn-lt"/>
                          <a:ea typeface="MS Mincho" pitchFamily="49" charset="-128"/>
                          <a:cs typeface="Times New Roman"/>
                        </a:rPr>
                        <a:t>х</a:t>
                      </a:r>
                      <a:endParaRPr lang="uk-UA" sz="2000" noProof="0" dirty="0">
                        <a:latin typeface="+mn-lt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noProof="0" dirty="0" smtClean="0">
                          <a:solidFill>
                            <a:srgbClr val="000000"/>
                          </a:solidFill>
                          <a:latin typeface="+mn-lt"/>
                          <a:ea typeface="MS Mincho" pitchFamily="49" charset="-128"/>
                          <a:cs typeface="Times New Roman"/>
                        </a:rPr>
                        <a:t>36</a:t>
                      </a:r>
                      <a:endParaRPr lang="uk-UA" sz="2000" noProof="0" dirty="0">
                        <a:latin typeface="+mn-lt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noProof="0" dirty="0" smtClean="0">
                          <a:solidFill>
                            <a:srgbClr val="000000"/>
                          </a:solidFill>
                          <a:latin typeface="+mn-lt"/>
                          <a:ea typeface="MS Mincho" pitchFamily="49" charset="-128"/>
                          <a:cs typeface="Times New Roman"/>
                        </a:rPr>
                        <a:t>19,5 %</a:t>
                      </a:r>
                      <a:endParaRPr lang="uk-UA" sz="2000" noProof="0" dirty="0">
                        <a:latin typeface="+mn-lt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9431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b="1" noProof="0" dirty="0" smtClean="0">
                          <a:solidFill>
                            <a:srgbClr val="000000"/>
                          </a:solidFill>
                          <a:latin typeface="+mn-lt"/>
                          <a:ea typeface="MS Mincho" pitchFamily="49" charset="-128"/>
                          <a:cs typeface="Times New Roman"/>
                        </a:rPr>
                        <a:t>Зміна зайнятості і середньої заробітної плати</a:t>
                      </a:r>
                      <a:endParaRPr lang="uk-UA" sz="2000" noProof="0" dirty="0">
                        <a:latin typeface="+mn-lt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b="1" noProof="0" dirty="0" smtClean="0">
                          <a:solidFill>
                            <a:srgbClr val="000000"/>
                          </a:solidFill>
                          <a:latin typeface="+mn-lt"/>
                          <a:ea typeface="MS Mincho" pitchFamily="49" charset="-128"/>
                          <a:cs typeface="Times New Roman"/>
                        </a:rPr>
                        <a:t>х</a:t>
                      </a:r>
                      <a:endParaRPr lang="uk-UA" sz="2000" noProof="0" dirty="0">
                        <a:latin typeface="+mn-lt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b="1" noProof="0" dirty="0" smtClean="0">
                          <a:solidFill>
                            <a:srgbClr val="000000"/>
                          </a:solidFill>
                          <a:latin typeface="+mn-lt"/>
                          <a:ea typeface="MS Mincho" pitchFamily="49" charset="-128"/>
                          <a:cs typeface="Times New Roman"/>
                        </a:rPr>
                        <a:t>23</a:t>
                      </a:r>
                      <a:endParaRPr lang="uk-UA" sz="2000" noProof="0" dirty="0">
                        <a:latin typeface="+mn-lt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b="1" noProof="0" dirty="0" smtClean="0">
                          <a:solidFill>
                            <a:srgbClr val="000000"/>
                          </a:solidFill>
                          <a:latin typeface="+mn-lt"/>
                          <a:ea typeface="MS Mincho" pitchFamily="49" charset="-128"/>
                          <a:cs typeface="Times New Roman"/>
                        </a:rPr>
                        <a:t>10,0 %</a:t>
                      </a:r>
                      <a:endParaRPr lang="uk-UA" sz="2000" noProof="0" dirty="0">
                        <a:latin typeface="+mn-lt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814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1095340" y="0"/>
            <a:ext cx="9858444" cy="928694"/>
          </a:xfrm>
          <a:prstGeom prst="rect">
            <a:avLst/>
          </a:prstGeom>
          <a:ln>
            <a:noFill/>
          </a:ln>
        </p:spPr>
        <p:txBody>
          <a:bodyPr vert="horz" lIns="66945" tIns="33475" rIns="66945" bIns="33475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1200"/>
              </a:spcBef>
              <a:buNone/>
              <a:tabLst>
                <a:tab pos="360363" algn="l"/>
                <a:tab pos="817563" algn="l"/>
              </a:tabLst>
            </a:pPr>
            <a:r>
              <a:rPr lang="ru-RU" sz="4000" b="1" dirty="0">
                <a:solidFill>
                  <a:srgbClr val="002060"/>
                </a:solidFill>
              </a:rPr>
              <a:t>РЕЗУЛЬТАТИ ДИНАМІЧНОГО АНАЛІЗУ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7" name="Місце для вмісту 2"/>
          <p:cNvSpPr txBox="1">
            <a:spLocks/>
          </p:cNvSpPr>
          <p:nvPr/>
        </p:nvSpPr>
        <p:spPr>
          <a:xfrm>
            <a:off x="380960" y="940994"/>
            <a:ext cx="11501518" cy="3916459"/>
          </a:xfrm>
          <a:prstGeom prst="rect">
            <a:avLst/>
          </a:prstGeom>
        </p:spPr>
        <p:txBody>
          <a:bodyPr vert="horz" wrap="square" lIns="68580" tIns="34291" rIns="68580" bIns="34291" rtlCol="0" anchor="t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buFont typeface="Wingdings" pitchFamily="2" charset="2"/>
              <a:buChar char="§"/>
              <a:tabLst>
                <a:tab pos="360363" algn="l"/>
                <a:tab pos="817563" algn="l"/>
              </a:tabLst>
            </a:pPr>
            <a:r>
              <a:rPr lang="uk-UA" altLang="ru-RU" sz="4000" dirty="0" smtClean="0">
                <a:solidFill>
                  <a:srgbClr val="002060"/>
                </a:solidFill>
              </a:rPr>
              <a:t>По даним щодо зміни кількості зайнятих працівників відібрано </a:t>
            </a:r>
            <a:r>
              <a:rPr lang="uk-UA" altLang="ru-RU" sz="4000" b="1" dirty="0" smtClean="0">
                <a:solidFill>
                  <a:srgbClr val="C00000"/>
                </a:solidFill>
              </a:rPr>
              <a:t>36 галузей</a:t>
            </a:r>
            <a:r>
              <a:rPr lang="uk-UA" altLang="ru-RU" sz="4000" dirty="0" smtClean="0">
                <a:solidFill>
                  <a:srgbClr val="002060"/>
                </a:solidFill>
              </a:rPr>
              <a:t>, які складають </a:t>
            </a:r>
            <a:r>
              <a:rPr lang="uk-UA" altLang="ru-RU" sz="4000" b="1" dirty="0" smtClean="0">
                <a:solidFill>
                  <a:srgbClr val="C00000"/>
                </a:solidFill>
              </a:rPr>
              <a:t>25,7 %</a:t>
            </a:r>
            <a:r>
              <a:rPr lang="uk-UA" altLang="ru-RU" sz="4000" dirty="0" smtClean="0">
                <a:solidFill>
                  <a:srgbClr val="002060"/>
                </a:solidFill>
              </a:rPr>
              <a:t> загальної зайнятості в області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  <a:tabLst>
                <a:tab pos="360363" algn="l"/>
                <a:tab pos="817563" algn="l"/>
              </a:tabLst>
            </a:pPr>
            <a:r>
              <a:rPr lang="uk-UA" altLang="ru-RU" sz="4000" dirty="0" smtClean="0">
                <a:solidFill>
                  <a:srgbClr val="002060"/>
                </a:solidFill>
              </a:rPr>
              <a:t>На підставі даних про зміну середньої заробітної плати відібрано </a:t>
            </a:r>
            <a:r>
              <a:rPr lang="uk-UA" altLang="ru-RU" sz="4000" b="1" dirty="0" smtClean="0">
                <a:solidFill>
                  <a:srgbClr val="C00000"/>
                </a:solidFill>
              </a:rPr>
              <a:t>36 галузей</a:t>
            </a:r>
            <a:r>
              <a:rPr lang="uk-UA" altLang="ru-RU" sz="4000" dirty="0" smtClean="0">
                <a:solidFill>
                  <a:srgbClr val="002060"/>
                </a:solidFill>
              </a:rPr>
              <a:t>, що складає </a:t>
            </a:r>
            <a:r>
              <a:rPr lang="uk-UA" altLang="ru-RU" sz="4000" b="1" dirty="0" smtClean="0">
                <a:solidFill>
                  <a:srgbClr val="C00000"/>
                </a:solidFill>
              </a:rPr>
              <a:t>19,5 % </a:t>
            </a:r>
            <a:r>
              <a:rPr lang="uk-UA" altLang="ru-RU" sz="4000" dirty="0" smtClean="0">
                <a:solidFill>
                  <a:srgbClr val="002060"/>
                </a:solidFill>
              </a:rPr>
              <a:t>від загальної зайнятості в області</a:t>
            </a:r>
            <a:endParaRPr lang="uk-UA" altLang="ru-RU" sz="4000" dirty="0" smtClean="0">
              <a:solidFill>
                <a:srgbClr val="00206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9336" y="5787"/>
            <a:ext cx="630102" cy="785205"/>
          </a:xfrm>
          <a:prstGeom prst="rect">
            <a:avLst/>
          </a:prstGeom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11" name="Picture 5" descr="33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6440" y="-240741"/>
            <a:ext cx="2498471" cy="1253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814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3664</TotalTime>
  <Words>959</Words>
  <Application>Microsoft Office PowerPoint</Application>
  <PresentationFormat>Широкоэкранный</PresentationFormat>
  <Paragraphs>177</Paragraphs>
  <Slides>16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Arial Narrow</vt:lpstr>
      <vt:lpstr>Calibri</vt:lpstr>
      <vt:lpstr>MS Mincho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PC5</dc:creator>
  <cp:lastModifiedBy>PC-10</cp:lastModifiedBy>
  <cp:revision>184</cp:revision>
  <cp:lastPrinted>2018-02-07T11:10:24Z</cp:lastPrinted>
  <dcterms:created xsi:type="dcterms:W3CDTF">2017-07-10T07:52:20Z</dcterms:created>
  <dcterms:modified xsi:type="dcterms:W3CDTF">2019-10-29T09:03:04Z</dcterms:modified>
</cp:coreProperties>
</file>